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1" r:id="rId2"/>
    <p:sldId id="274" r:id="rId3"/>
    <p:sldId id="276" r:id="rId4"/>
    <p:sldId id="275" r:id="rId5"/>
    <p:sldId id="257" r:id="rId6"/>
    <p:sldId id="269" r:id="rId7"/>
    <p:sldId id="262" r:id="rId8"/>
    <p:sldId id="263" r:id="rId9"/>
    <p:sldId id="264" r:id="rId10"/>
    <p:sldId id="271" r:id="rId11"/>
    <p:sldId id="265" r:id="rId12"/>
    <p:sldId id="270" r:id="rId13"/>
    <p:sldId id="272" r:id="rId14"/>
    <p:sldId id="266" r:id="rId15"/>
    <p:sldId id="273" r:id="rId16"/>
    <p:sldId id="292" r:id="rId17"/>
    <p:sldId id="294" r:id="rId18"/>
    <p:sldId id="297" r:id="rId19"/>
    <p:sldId id="295" r:id="rId20"/>
    <p:sldId id="277" r:id="rId21"/>
    <p:sldId id="282" r:id="rId22"/>
    <p:sldId id="286" r:id="rId23"/>
    <p:sldId id="284" r:id="rId24"/>
    <p:sldId id="283" r:id="rId25"/>
    <p:sldId id="285" r:id="rId26"/>
    <p:sldId id="281" r:id="rId27"/>
    <p:sldId id="280" r:id="rId28"/>
    <p:sldId id="288"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D0FCF528-6DDA-4A2F-8CD2-9A85F86060E9}"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32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250196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64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179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2581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456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49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3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81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389445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0FCF528-6DDA-4A2F-8CD2-9A85F86060E9}"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91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184015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0FCF528-6DDA-4A2F-8CD2-9A85F86060E9}"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32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0FCF528-6DDA-4A2F-8CD2-9A85F86060E9}"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18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392518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FCF528-6DDA-4A2F-8CD2-9A85F86060E9}"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66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7BC446D-6204-4EC7-914F-CECA65362656}" type="datetimeFigureOut">
              <a:rPr lang="he-IL" smtClean="0"/>
              <a:t>ה'/שבט/תשפ"א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0FCF528-6DDA-4A2F-8CD2-9A85F86060E9}" type="slidenum">
              <a:rPr lang="he-IL" smtClean="0"/>
              <a:t>‹#›</a:t>
            </a:fld>
            <a:endParaRPr lang="he-IL"/>
          </a:p>
        </p:txBody>
      </p:sp>
    </p:spTree>
    <p:extLst>
      <p:ext uri="{BB962C8B-B14F-4D97-AF65-F5344CB8AC3E}">
        <p14:creationId xmlns:p14="http://schemas.microsoft.com/office/powerpoint/2010/main" val="381515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BC446D-6204-4EC7-914F-CECA65362656}" type="datetimeFigureOut">
              <a:rPr lang="he-IL" smtClean="0"/>
              <a:t>ה'/שבט/תשפ"א</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FCF528-6DDA-4A2F-8CD2-9A85F86060E9}" type="slidenum">
              <a:rPr lang="he-IL" smtClean="0"/>
              <a:t>‹#›</a:t>
            </a:fld>
            <a:endParaRPr lang="he-IL"/>
          </a:p>
        </p:txBody>
      </p:sp>
    </p:spTree>
    <p:extLst>
      <p:ext uri="{BB962C8B-B14F-4D97-AF65-F5344CB8AC3E}">
        <p14:creationId xmlns:p14="http://schemas.microsoft.com/office/powerpoint/2010/main" val="181197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22" name="Group 21">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3"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5"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כותרת 1">
            <a:extLst>
              <a:ext uri="{FF2B5EF4-FFF2-40B4-BE49-F238E27FC236}">
                <a16:creationId xmlns:a16="http://schemas.microsoft.com/office/drawing/2014/main" id="{7E82699D-B834-400E-A312-4A3B89BB7ABF}"/>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rtl="0"/>
            <a:r>
              <a:rPr lang="en-US" sz="5000">
                <a:solidFill>
                  <a:schemeClr val="bg1"/>
                </a:solidFill>
              </a:rPr>
              <a:t>דיכאון אצל ילדים ובני נוער</a:t>
            </a:r>
          </a:p>
        </p:txBody>
      </p:sp>
      <p:sp>
        <p:nvSpPr>
          <p:cNvPr id="3" name="מציין מיקום טקסט 2">
            <a:extLst>
              <a:ext uri="{FF2B5EF4-FFF2-40B4-BE49-F238E27FC236}">
                <a16:creationId xmlns:a16="http://schemas.microsoft.com/office/drawing/2014/main" id="{CF744845-CB05-4A93-A040-BB82C5EC531E}"/>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pPr rtl="0"/>
            <a:r>
              <a:rPr lang="he-IL" sz="3200" b="1" dirty="0">
                <a:solidFill>
                  <a:schemeClr val="bg1"/>
                </a:solidFill>
              </a:rPr>
              <a:t>מרצה: רחל</a:t>
            </a:r>
            <a:r>
              <a:rPr lang="en-US" sz="3200" b="1" dirty="0">
                <a:solidFill>
                  <a:schemeClr val="bg1"/>
                </a:solidFill>
              </a:rPr>
              <a:t> </a:t>
            </a:r>
            <a:r>
              <a:rPr lang="en-US" sz="3200" b="1" dirty="0" err="1">
                <a:solidFill>
                  <a:schemeClr val="bg1"/>
                </a:solidFill>
              </a:rPr>
              <a:t>נחום</a:t>
            </a:r>
            <a:endParaRPr lang="en-US" sz="3200" b="1" dirty="0">
              <a:solidFill>
                <a:schemeClr val="bg1"/>
              </a:solidFill>
            </a:endParaRPr>
          </a:p>
        </p:txBody>
      </p:sp>
      <p:cxnSp>
        <p:nvCxnSpPr>
          <p:cNvPr id="28" name="Straight Connector 27">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179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388CB7C-D103-44F4-999C-A30178C60B7E}"/>
              </a:ext>
            </a:extLst>
          </p:cNvPr>
          <p:cNvSpPr>
            <a:spLocks noGrp="1"/>
          </p:cNvSpPr>
          <p:nvPr>
            <p:ph idx="1"/>
          </p:nvPr>
        </p:nvSpPr>
        <p:spPr/>
        <p:txBody>
          <a:bodyPr/>
          <a:lstStyle/>
          <a:p>
            <a:pPr marL="0" indent="0">
              <a:buNone/>
            </a:pPr>
            <a:r>
              <a:rPr lang="he-IL" dirty="0"/>
              <a:t>מסיבות אלו, חשוב לא רק לטפל נכון בדיכאון כשהוא מופיע, כי אם גם ללמוד כיצד ניתן לצפות את בואו בעזרת זיהוי גורמי סיכון והתנהגויות אופייניות, ולנסות למנוע אותו מבעוד מועד. </a:t>
            </a:r>
          </a:p>
          <a:p>
            <a:r>
              <a:rPr lang="he-IL" dirty="0"/>
              <a:t>סממנים נוספים : עצבות או רגזנות שנמשכות שבועות; אובדן עניין בפעילויות שמהם נהגו ליהנות בעבר; שינויים בשינה, באנרגיה ובתיאבון; ירידה בריכוז (שיכול להתבטא, למשל, בירידה בציונים); בידוד עצמי מחברים ומשפחה; השתתפות בהתנהגות חסרת זהירות.</a:t>
            </a:r>
          </a:p>
          <a:p>
            <a:pPr marL="0" indent="0">
              <a:buNone/>
            </a:pPr>
            <a:endParaRPr lang="he-IL" dirty="0"/>
          </a:p>
          <a:p>
            <a:endParaRPr lang="he-IL" dirty="0"/>
          </a:p>
        </p:txBody>
      </p:sp>
    </p:spTree>
    <p:extLst>
      <p:ext uri="{BB962C8B-B14F-4D97-AF65-F5344CB8AC3E}">
        <p14:creationId xmlns:p14="http://schemas.microsoft.com/office/powerpoint/2010/main" val="348754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26082B4-9D2F-467E-B8C2-47FCB84B7BDE}"/>
              </a:ext>
            </a:extLst>
          </p:cNvPr>
          <p:cNvSpPr>
            <a:spLocks noGrp="1"/>
          </p:cNvSpPr>
          <p:nvPr>
            <p:ph idx="1"/>
          </p:nvPr>
        </p:nvSpPr>
        <p:spPr>
          <a:xfrm>
            <a:off x="838200" y="742949"/>
            <a:ext cx="10515600" cy="5434013"/>
          </a:xfrm>
        </p:spPr>
        <p:txBody>
          <a:bodyPr>
            <a:normAutofit fontScale="70000" lnSpcReduction="20000"/>
          </a:bodyPr>
          <a:lstStyle/>
          <a:p>
            <a:r>
              <a:rPr lang="he-IL" sz="3800" b="1" cap="all" dirty="0"/>
              <a:t>מהי</a:t>
            </a:r>
            <a:r>
              <a:rPr lang="he-IL" sz="3800" cap="all" dirty="0"/>
              <a:t> דיסתימיה אצל ילדים ובני נוער?</a:t>
            </a:r>
          </a:p>
          <a:p>
            <a:endParaRPr lang="he-IL" sz="3800" cap="all" dirty="0"/>
          </a:p>
          <a:p>
            <a:r>
              <a:rPr lang="he-IL" sz="3800" dirty="0" err="1"/>
              <a:t>דיסיתמיה</a:t>
            </a:r>
            <a:r>
              <a:rPr lang="he-IL" sz="3800" dirty="0"/>
              <a:t> היא דיכאון מתון וכרוני, המופיעה גם אצל ילדים. בהשוואה לדיכאון קליני, היא נמשכת יותר זמן, אך גם פחות חמורה. </a:t>
            </a:r>
          </a:p>
          <a:p>
            <a:endParaRPr lang="he-IL" sz="3800" dirty="0"/>
          </a:p>
          <a:p>
            <a:r>
              <a:rPr lang="he-IL" sz="3800" dirty="0"/>
              <a:t>בערך 3% מהילדים ובני הנוער מאובחנים עם דיסתימיה. כאשר קיימים מחקרים הטוענים כי שיעור גבוה יותר מהילדים לוקים בה, אך בשל טבעה הכרוני, הסימפטומים מיוחסים בטעות לאופי הילד, עד כדי כך שפעמים רבות ילדים עם דיסתימיה לא יתלוננו כלל על עצבות או דיכאון משום שהם אינם מזהים את התחושות הללו כחריגות. </a:t>
            </a:r>
          </a:p>
          <a:p>
            <a:r>
              <a:rPr lang="he-IL" sz="3800" dirty="0"/>
              <a:t>כמו הפרעות מצב רוח אחרות, גם התפתחות של דיסתימיה שונה אצל ילדים: </a:t>
            </a:r>
          </a:p>
          <a:p>
            <a:r>
              <a:rPr lang="he-IL" sz="3800" dirty="0"/>
              <a:t>על פי ה-</a:t>
            </a:r>
            <a:r>
              <a:rPr lang="en-US" sz="3800" dirty="0"/>
              <a:t> DSM,  </a:t>
            </a:r>
            <a:r>
              <a:rPr lang="he-IL" sz="3800" dirty="0"/>
              <a:t>כדי שהילד מאובחן בה, עליו לחוות סימפטומים של דיסתימיה במשך שנה.  </a:t>
            </a:r>
          </a:p>
          <a:p>
            <a:pPr marL="0" indent="0">
              <a:buNone/>
            </a:pPr>
            <a:endParaRPr lang="he-IL" sz="3800" dirty="0"/>
          </a:p>
          <a:p>
            <a:endParaRPr lang="he-IL" dirty="0"/>
          </a:p>
        </p:txBody>
      </p:sp>
    </p:spTree>
    <p:extLst>
      <p:ext uri="{BB962C8B-B14F-4D97-AF65-F5344CB8AC3E}">
        <p14:creationId xmlns:p14="http://schemas.microsoft.com/office/powerpoint/2010/main" val="19818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18798D7-3E78-48A5-9590-40B9F7106F3F}"/>
              </a:ext>
            </a:extLst>
          </p:cNvPr>
          <p:cNvSpPr>
            <a:spLocks noGrp="1"/>
          </p:cNvSpPr>
          <p:nvPr>
            <p:ph idx="1"/>
          </p:nvPr>
        </p:nvSpPr>
        <p:spPr>
          <a:xfrm>
            <a:off x="838200" y="781049"/>
            <a:ext cx="10515600" cy="5395913"/>
          </a:xfrm>
        </p:spPr>
        <p:txBody>
          <a:bodyPr>
            <a:normAutofit fontScale="92500" lnSpcReduction="10000"/>
          </a:bodyPr>
          <a:lstStyle/>
          <a:p>
            <a:r>
              <a:rPr lang="he-IL" dirty="0"/>
              <a:t>תסמיני ההפרעה דומים לאלה של דיכאון קליני אך הם חמורים פחות, ובסבירות פחות גבוהה לפגיעה בתפקוד היומיומי. </a:t>
            </a:r>
          </a:p>
          <a:p>
            <a:endParaRPr lang="he-IL" dirty="0"/>
          </a:p>
          <a:p>
            <a:r>
              <a:rPr lang="he-IL" dirty="0"/>
              <a:t>בין הסימפטומים והסימנים ניתן למצוא מצב רוח דיכאוני, עצבות, תחושת חוסר תקווה ו/או חוסר ערך, ריחוק מהמשפחה והחברים, הערכה עצמית נמוכה, שינויים בדפוסי האכילה והשינה, כאבים גופניים בלתי מוסברים, חוסר ריכוז, מחשבות או פעולות שיש בהן משום פגיעה עצמית או אפילו מחשבות התאבדות, חוסר יכולת לחוות הנאה או שמחה, רגזנות, חוסר מנוחה או עייפות. </a:t>
            </a:r>
          </a:p>
          <a:p>
            <a:endParaRPr lang="he-IL" dirty="0"/>
          </a:p>
          <a:p>
            <a:r>
              <a:rPr lang="he-IL" dirty="0"/>
              <a:t>חרף העובדה שהסימפטומים של דיסתימיה מתונים יחסית, בגלל אופיים הכרוני הם עלולים להפריע להתפתחות של קשרים בינאישיים, לפגוע בדימוי העצמי ובכישורי פתרון בעיות של הילד. </a:t>
            </a:r>
          </a:p>
          <a:p>
            <a:endParaRPr lang="he-IL" dirty="0"/>
          </a:p>
          <a:p>
            <a:r>
              <a:rPr lang="he-IL" dirty="0"/>
              <a:t>ילדים יכולים להחלים מדיסתימיה, אך הסטטיסטיקה מלמדת כי מרביתם יחוו אפיזודה </a:t>
            </a:r>
            <a:r>
              <a:rPr lang="he-IL" dirty="0" err="1"/>
              <a:t>דיסתימית</a:t>
            </a:r>
            <a:r>
              <a:rPr lang="he-IL" dirty="0"/>
              <a:t> שניה בעתיד ו-70% יתמודדו עם אפיזודה של דיכאון קליני, </a:t>
            </a:r>
          </a:p>
          <a:p>
            <a:r>
              <a:rPr lang="he-IL" dirty="0"/>
              <a:t> </a:t>
            </a:r>
          </a:p>
          <a:p>
            <a:endParaRPr lang="he-IL" dirty="0"/>
          </a:p>
        </p:txBody>
      </p:sp>
    </p:spTree>
    <p:extLst>
      <p:ext uri="{BB962C8B-B14F-4D97-AF65-F5344CB8AC3E}">
        <p14:creationId xmlns:p14="http://schemas.microsoft.com/office/powerpoint/2010/main" val="406934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02CCB1-9606-4696-B1F1-B0009ECBBA34}"/>
              </a:ext>
            </a:extLst>
          </p:cNvPr>
          <p:cNvSpPr>
            <a:spLocks noGrp="1"/>
          </p:cNvSpPr>
          <p:nvPr>
            <p:ph type="title"/>
          </p:nvPr>
        </p:nvSpPr>
        <p:spPr>
          <a:xfrm>
            <a:off x="1295402" y="982133"/>
            <a:ext cx="9601196" cy="789518"/>
          </a:xfrm>
        </p:spPr>
        <p:txBody>
          <a:bodyPr>
            <a:normAutofit fontScale="90000"/>
          </a:bodyPr>
          <a:lstStyle/>
          <a:p>
            <a:r>
              <a:rPr lang="he-IL" dirty="0"/>
              <a:t>תחלואה הנלווית של דיכאון בילדים ונוער?</a:t>
            </a:r>
            <a:br>
              <a:rPr lang="he-IL" dirty="0"/>
            </a:br>
            <a:endParaRPr lang="he-IL" dirty="0"/>
          </a:p>
        </p:txBody>
      </p:sp>
      <p:sp>
        <p:nvSpPr>
          <p:cNvPr id="3" name="מציין מיקום תוכן 2">
            <a:extLst>
              <a:ext uri="{FF2B5EF4-FFF2-40B4-BE49-F238E27FC236}">
                <a16:creationId xmlns:a16="http://schemas.microsoft.com/office/drawing/2014/main" id="{E22B3CFE-14B1-4130-8C80-7A935D8B1F82}"/>
              </a:ext>
            </a:extLst>
          </p:cNvPr>
          <p:cNvSpPr>
            <a:spLocks noGrp="1"/>
          </p:cNvSpPr>
          <p:nvPr>
            <p:ph idx="1"/>
          </p:nvPr>
        </p:nvSpPr>
        <p:spPr>
          <a:xfrm>
            <a:off x="838200" y="1685925"/>
            <a:ext cx="10515600" cy="4491038"/>
          </a:xfrm>
        </p:spPr>
        <p:txBody>
          <a:bodyPr>
            <a:normAutofit fontScale="85000" lnSpcReduction="20000"/>
          </a:bodyPr>
          <a:lstStyle/>
          <a:p>
            <a:r>
              <a:rPr lang="he-IL" dirty="0"/>
              <a:t>למעלה מ-70% מהילדים והנערים שמתמודדים עם דיכאון, סובלים מלפחות הפרעה פסיכיאטרית אחת נוספת, תופעה שנקראת בפסיכיאטריה  קו-מורבידיות. </a:t>
            </a:r>
            <a:endParaRPr lang="he-IL" b="1" dirty="0"/>
          </a:p>
          <a:p>
            <a:endParaRPr lang="he-IL" dirty="0"/>
          </a:p>
          <a:p>
            <a:r>
              <a:rPr lang="he-IL" dirty="0"/>
              <a:t>הנפוצות שבהן הן הפרעות חרדה, הפרעות קשב, הפרעות התנגדות- </a:t>
            </a:r>
            <a:r>
              <a:rPr lang="en-US" dirty="0"/>
              <a:t>ODD</a:t>
            </a:r>
            <a:r>
              <a:rPr lang="he-IL" dirty="0"/>
              <a:t>. והפרעות של שימוש בחומרים ממכרים.  </a:t>
            </a:r>
          </a:p>
          <a:p>
            <a:endParaRPr lang="he-IL" dirty="0"/>
          </a:p>
          <a:p>
            <a:r>
              <a:rPr lang="he-IL" dirty="0"/>
              <a:t>הדיכאון אף מגביר את הסיכון לפריצת הפרעות אחרות, כמו הפרעות אכילה. </a:t>
            </a:r>
          </a:p>
          <a:p>
            <a:r>
              <a:rPr lang="he-IL" dirty="0"/>
              <a:t> </a:t>
            </a:r>
          </a:p>
          <a:p>
            <a:r>
              <a:rPr lang="he-IL" dirty="0"/>
              <a:t>באופן טבעי והגיוני, תחלואה נלווית הופכת את הדיכאון לקשה יותר לריפוי. </a:t>
            </a:r>
          </a:p>
          <a:p>
            <a:endParaRPr lang="he-IL" dirty="0"/>
          </a:p>
          <a:p>
            <a:r>
              <a:rPr lang="he-IL" dirty="0"/>
              <a:t>ברמה הגופנית, קיימות ראיות לכך לכך שדיכאון אצל בני נוער עלול להיות קשור למחלות לב בגיל צעיר, וכן לכך שצעירים מדוכאים נוטים לסבול מגורמי סיכון אחרים למחלות לב, כמו השמנת יתר וסוכרת.</a:t>
            </a:r>
          </a:p>
          <a:p>
            <a:pPr marL="0" indent="0">
              <a:buNone/>
            </a:pPr>
            <a:r>
              <a:rPr lang="he-IL" dirty="0"/>
              <a:t>  </a:t>
            </a:r>
          </a:p>
        </p:txBody>
      </p:sp>
    </p:spTree>
    <p:extLst>
      <p:ext uri="{BB962C8B-B14F-4D97-AF65-F5344CB8AC3E}">
        <p14:creationId xmlns:p14="http://schemas.microsoft.com/office/powerpoint/2010/main" val="184960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0ACF790E-914B-48B3-ACC3-AA4102D7B360}"/>
              </a:ext>
            </a:extLst>
          </p:cNvPr>
          <p:cNvSpPr/>
          <p:nvPr/>
        </p:nvSpPr>
        <p:spPr>
          <a:xfrm>
            <a:off x="257176" y="123825"/>
            <a:ext cx="11296650" cy="5724644"/>
          </a:xfrm>
          <a:prstGeom prst="rect">
            <a:avLst/>
          </a:prstGeom>
        </p:spPr>
        <p:txBody>
          <a:bodyPr wrap="square">
            <a:spAutoFit/>
          </a:bodyPr>
          <a:lstStyle/>
          <a:p>
            <a:endParaRPr lang="he-IL" b="1" cap="all" dirty="0"/>
          </a:p>
          <a:p>
            <a:endParaRPr lang="he-IL" b="1" cap="all" dirty="0"/>
          </a:p>
          <a:p>
            <a:pPr algn="r"/>
            <a:r>
              <a:rPr lang="he-IL" sz="2400" b="1" cap="all" dirty="0"/>
              <a:t>מה</a:t>
            </a:r>
            <a:r>
              <a:rPr lang="he-IL" sz="2400" cap="all" dirty="0"/>
              <a:t> התסמינים של דיכאון אצל מתבגרים?</a:t>
            </a:r>
          </a:p>
          <a:p>
            <a:pPr algn="r"/>
            <a:endParaRPr lang="he-IL" sz="2400" cap="all" dirty="0"/>
          </a:p>
          <a:p>
            <a:pPr algn="r"/>
            <a:r>
              <a:rPr lang="he-IL" sz="2400" dirty="0"/>
              <a:t>בני ובנות נוער נוטים למצבי רוח, זה לא חדש…</a:t>
            </a:r>
          </a:p>
          <a:p>
            <a:pPr algn="r"/>
            <a:endParaRPr lang="he-IL" sz="2400" dirty="0"/>
          </a:p>
          <a:p>
            <a:pPr algn="r"/>
            <a:r>
              <a:rPr lang="he-IL" sz="2400" dirty="0"/>
              <a:t>השאלה המרכזית, מבחינתנו, היא</a:t>
            </a:r>
            <a:r>
              <a:rPr lang="he-IL" sz="2400" i="1" dirty="0"/>
              <a:t> איך מבחינים בין ״</a:t>
            </a:r>
            <a:r>
              <a:rPr lang="he-IL" sz="2400" i="1" dirty="0" err="1"/>
              <a:t>תנודיות</a:t>
            </a:r>
            <a:r>
              <a:rPr lang="he-IL" sz="2400" i="1" dirty="0"/>
              <a:t> נורמלית״ במצב הרוח של בני נוער לבין תסמינים של דיכאון?</a:t>
            </a:r>
            <a:br>
              <a:rPr lang="he-IL" sz="2400" dirty="0"/>
            </a:br>
            <a:endParaRPr lang="he-IL" sz="2400" dirty="0"/>
          </a:p>
          <a:p>
            <a:pPr algn="r"/>
            <a:r>
              <a:rPr lang="he-IL" sz="2400" dirty="0"/>
              <a:t>ובכן, אם השינויים במצבי רוח הם קיצוניים ומתרחשים לעיתים קרובות, מתקבל על הדעת שההורים יתחילו לתהות אם מדובר בעצם בדיכאון, גלוי או סמוי.</a:t>
            </a:r>
          </a:p>
          <a:p>
            <a:pPr algn="r"/>
            <a:endParaRPr lang="he-IL" sz="2400" dirty="0"/>
          </a:p>
          <a:p>
            <a:pPr algn="r"/>
            <a:r>
              <a:rPr lang="he-IL" sz="2400" dirty="0"/>
              <a:t>קודם כל חשוב מאוד לקחת בחשבון את אישיות הנער טרם גיל ההתבגרות – האם כילד הוא נטה למזג סוער יותר או  רגוע? סביר שאתם מכירים את טבע </a:t>
            </a:r>
            <a:r>
              <a:rPr lang="he-IL" sz="2400" dirty="0" err="1"/>
              <a:t>הטמפרנט</a:t>
            </a:r>
            <a:r>
              <a:rPr lang="he-IL" sz="2400" dirty="0"/>
              <a:t> הביולוגי של המתבגר/ת שלכם כבר מרגע כניסתו לעולם, לפעמים גם לפני... </a:t>
            </a:r>
          </a:p>
          <a:p>
            <a:endParaRPr lang="he-IL" dirty="0"/>
          </a:p>
        </p:txBody>
      </p:sp>
    </p:spTree>
    <p:extLst>
      <p:ext uri="{BB962C8B-B14F-4D97-AF65-F5344CB8AC3E}">
        <p14:creationId xmlns:p14="http://schemas.microsoft.com/office/powerpoint/2010/main" val="293301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049AEC36-E334-4456-931A-3DCC37898C19}"/>
              </a:ext>
            </a:extLst>
          </p:cNvPr>
          <p:cNvSpPr/>
          <p:nvPr/>
        </p:nvSpPr>
        <p:spPr>
          <a:xfrm>
            <a:off x="523876" y="-133350"/>
            <a:ext cx="11125199" cy="5447645"/>
          </a:xfrm>
          <a:prstGeom prst="rect">
            <a:avLst/>
          </a:prstGeom>
        </p:spPr>
        <p:txBody>
          <a:bodyPr wrap="square">
            <a:spAutoFit/>
          </a:bodyPr>
          <a:lstStyle/>
          <a:p>
            <a:endParaRPr lang="he-IL" dirty="0"/>
          </a:p>
          <a:p>
            <a:endParaRPr lang="he-IL" dirty="0"/>
          </a:p>
          <a:p>
            <a:pPr algn="r"/>
            <a:r>
              <a:rPr lang="he-IL" sz="2400" dirty="0"/>
              <a:t>מצבי רוח נורמטיביים המאפיינים את תקופת הנעורים הם לרוב קצרים ומתפרצים כתגובה לטריגר נקודתי, למשל דחייה בין-אישית, תסכול עקב הצבת גבול הורי, או ויכוח עם חברים בני הגיל.</a:t>
            </a:r>
          </a:p>
          <a:p>
            <a:pPr algn="r"/>
            <a:endParaRPr lang="he-IL" sz="2400" dirty="0"/>
          </a:p>
          <a:p>
            <a:pPr algn="r"/>
            <a:r>
              <a:rPr lang="he-IL" sz="2400" dirty="0"/>
              <a:t> בנוסף, אם יש לנער חברים קרובים, הציונים שלו בבית הספר טובים דיים ואין לו משברים תדירים, סביר כי מצבי הרוח המשתנים (כולל מנעד בעל תנודות חדות) . הם די נורמליים לגיל. </a:t>
            </a:r>
          </a:p>
          <a:p>
            <a:pPr algn="r"/>
            <a:endParaRPr lang="he-IL" sz="2400" dirty="0"/>
          </a:p>
          <a:p>
            <a:pPr algn="r"/>
            <a:endParaRPr lang="he-IL" sz="2400" dirty="0"/>
          </a:p>
          <a:p>
            <a:pPr algn="r"/>
            <a:r>
              <a:rPr lang="he-IL" sz="2400" dirty="0"/>
              <a:t>מה שאינו נורמלי, הוא מצב בו עצב, עצבנות וחרדה הם הרגשות הדומיננטיים שהמתבגר חווה ברצף לאורך שבועות, שיש להם השלכות על התפקוד בלימודים ועל מערכות היחסים עם בני משפחה וחברים.</a:t>
            </a:r>
          </a:p>
          <a:p>
            <a:pPr algn="r"/>
            <a:r>
              <a:rPr lang="he-IL" sz="2400" dirty="0"/>
              <a:t>.</a:t>
            </a:r>
          </a:p>
          <a:p>
            <a:pPr algn="r"/>
            <a:r>
              <a:rPr lang="he-IL" sz="2400" dirty="0"/>
              <a:t>זאת ועוד, כאשר מופיעה התנהגות אימפולסיבית חשוב מאוד להתייחס.</a:t>
            </a:r>
          </a:p>
          <a:p>
            <a:pPr algn="r"/>
            <a:endParaRPr lang="he-IL" sz="2400" dirty="0"/>
          </a:p>
          <a:p>
            <a:pPr algn="r"/>
            <a:r>
              <a:rPr lang="he-IL" sz="2400" dirty="0"/>
              <a:t>סימני דיכאון אצל בני נוער דומים מאוד לאלה של מבוגרים:</a:t>
            </a:r>
          </a:p>
        </p:txBody>
      </p:sp>
    </p:spTree>
    <p:extLst>
      <p:ext uri="{BB962C8B-B14F-4D97-AF65-F5344CB8AC3E}">
        <p14:creationId xmlns:p14="http://schemas.microsoft.com/office/powerpoint/2010/main" val="76252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E1BC71-CB33-4D54-8AD4-941B4A40D4A8}"/>
              </a:ext>
            </a:extLst>
          </p:cNvPr>
          <p:cNvSpPr>
            <a:spLocks noGrp="1"/>
          </p:cNvSpPr>
          <p:nvPr>
            <p:ph type="title"/>
          </p:nvPr>
        </p:nvSpPr>
        <p:spPr/>
        <p:txBody>
          <a:bodyPr>
            <a:normAutofit fontScale="90000"/>
          </a:bodyPr>
          <a:lstStyle/>
          <a:p>
            <a:r>
              <a:rPr lang="he-IL" dirty="0"/>
              <a:t>מהעיתונות...</a:t>
            </a:r>
            <a:br>
              <a:rPr lang="he-IL" dirty="0"/>
            </a:br>
            <a:r>
              <a:rPr lang="he-IL" dirty="0"/>
              <a:t>דיכאון בזמן קורונה</a:t>
            </a:r>
          </a:p>
        </p:txBody>
      </p:sp>
      <p:sp>
        <p:nvSpPr>
          <p:cNvPr id="3" name="מציין מיקום תוכן 2">
            <a:extLst>
              <a:ext uri="{FF2B5EF4-FFF2-40B4-BE49-F238E27FC236}">
                <a16:creationId xmlns:a16="http://schemas.microsoft.com/office/drawing/2014/main" id="{FF28DBE4-F440-473E-BAF7-B5AE7CBE1FB5}"/>
              </a:ext>
            </a:extLst>
          </p:cNvPr>
          <p:cNvSpPr>
            <a:spLocks noGrp="1"/>
          </p:cNvSpPr>
          <p:nvPr>
            <p:ph idx="1"/>
          </p:nvPr>
        </p:nvSpPr>
        <p:spPr/>
        <p:txBody>
          <a:bodyPr>
            <a:normAutofit fontScale="55000" lnSpcReduction="20000"/>
          </a:bodyPr>
          <a:lstStyle/>
          <a:p>
            <a:r>
              <a:rPr lang="he-IL" sz="4600" b="1" dirty="0">
                <a:latin typeface="Open Sans Hebrew"/>
              </a:rPr>
              <a:t>משבר הקורונה הביא להחרפה משמעותית בתסמיני חרדה ודיכאון</a:t>
            </a:r>
          </a:p>
          <a:p>
            <a:r>
              <a:rPr lang="he-IL" sz="4600" b="1" dirty="0">
                <a:solidFill>
                  <a:srgbClr val="6B6B6B"/>
                </a:solidFill>
                <a:latin typeface="Arial" panose="020B0604020202020204" pitchFamily="34" charset="0"/>
              </a:rPr>
              <a:t>1 מכל 3 אנשים בישראל סובל מתסמיני חרדה גבוהה או גבוהה מאוד, ו-1 מכל 5 סובל מדיכאון</a:t>
            </a:r>
            <a:r>
              <a:rPr lang="he-IL" sz="3200" b="1" dirty="0">
                <a:solidFill>
                  <a:srgbClr val="6B6B6B"/>
                </a:solidFill>
                <a:latin typeface="Arial" panose="020B0604020202020204" pitchFamily="34" charset="0"/>
              </a:rPr>
              <a:t>.</a:t>
            </a:r>
          </a:p>
          <a:p>
            <a:endParaRPr lang="he-IL" sz="3200" b="1" dirty="0">
              <a:solidFill>
                <a:srgbClr val="6B6B6B"/>
              </a:solidFill>
              <a:latin typeface="Arial" panose="020B0604020202020204" pitchFamily="34" charset="0"/>
            </a:endParaRPr>
          </a:p>
          <a:p>
            <a:endParaRPr lang="he-IL" sz="4500" b="1" dirty="0">
              <a:solidFill>
                <a:srgbClr val="6B6B6B"/>
              </a:solidFill>
              <a:latin typeface="Arial" panose="020B0604020202020204" pitchFamily="34" charset="0"/>
            </a:endParaRPr>
          </a:p>
          <a:p>
            <a:r>
              <a:rPr lang="he-IL" sz="4500" b="1" dirty="0">
                <a:solidFill>
                  <a:srgbClr val="6B6B6B"/>
                </a:solidFill>
                <a:latin typeface="Arial" panose="020B0604020202020204" pitchFamily="34" charset="0"/>
              </a:rPr>
              <a:t>                                                             ולעוד נתונים...</a:t>
            </a:r>
          </a:p>
          <a:p>
            <a:br>
              <a:rPr lang="he-IL" sz="4500" dirty="0">
                <a:solidFill>
                  <a:srgbClr val="FFFFFF"/>
                </a:solidFill>
                <a:latin typeface="Arial" panose="020B0604020202020204" pitchFamily="34" charset="0"/>
              </a:rPr>
            </a:br>
            <a:endParaRPr lang="he-IL" sz="4500" dirty="0"/>
          </a:p>
          <a:p>
            <a:endParaRPr lang="he-IL" dirty="0"/>
          </a:p>
        </p:txBody>
      </p:sp>
    </p:spTree>
    <p:extLst>
      <p:ext uri="{BB962C8B-B14F-4D97-AF65-F5344CB8AC3E}">
        <p14:creationId xmlns:p14="http://schemas.microsoft.com/office/powerpoint/2010/main" val="6964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03E6797-9650-49F1-8DC5-9898F6F616C4}"/>
              </a:ext>
            </a:extLst>
          </p:cNvPr>
          <p:cNvSpPr/>
          <p:nvPr/>
        </p:nvSpPr>
        <p:spPr>
          <a:xfrm>
            <a:off x="1104901" y="1009650"/>
            <a:ext cx="9705974" cy="5011949"/>
          </a:xfrm>
          <a:prstGeom prst="rect">
            <a:avLst/>
          </a:prstGeom>
        </p:spPr>
        <p:txBody>
          <a:bodyPr wrap="square">
            <a:spAutoFit/>
          </a:bodyPr>
          <a:lstStyle/>
          <a:p>
            <a:pPr algn="r">
              <a:lnSpc>
                <a:spcPct val="150000"/>
              </a:lnSpc>
            </a:pPr>
            <a:r>
              <a:rPr lang="he-IL" sz="2400" dirty="0">
                <a:solidFill>
                  <a:srgbClr val="696969"/>
                </a:solidFill>
                <a:latin typeface="Arial" panose="020B0604020202020204" pitchFamily="34" charset="0"/>
              </a:rPr>
              <a:t>מחקר חדש של אוניברסיטת תל אביב והמכללה האקדמית תל-חי חושף, כי מאז התפרצות נגיף הקורונה, חלה החרפה משמעותית בתסמיני חרדה ודיכאון באוכלוסייה: מהמחקר עולה שבעיצומו של הגל השני (אוקטובר 2020) כמעט כל אדם שלישי בישראל (29%) סובל מתסמיני חרדה גבוהה או גבוהה מאוד.</a:t>
            </a:r>
          </a:p>
          <a:p>
            <a:pPr algn="r">
              <a:lnSpc>
                <a:spcPct val="150000"/>
              </a:lnSpc>
            </a:pPr>
            <a:r>
              <a:rPr lang="he-IL" sz="2400" dirty="0">
                <a:solidFill>
                  <a:srgbClr val="696969"/>
                </a:solidFill>
                <a:latin typeface="Arial" panose="020B0604020202020204" pitchFamily="34" charset="0"/>
              </a:rPr>
              <a:t>הנתונים מצביעים על עלייה חדה בשיעור החרדה ביחס לסגר שהוטל בגל הראשון של המגפה (מאי 2020), אז כמעט אחד מכל ארבעה נשאלים (23%) דיווח על רמת חרדה בינונית-גבוהה או גבוהה מאד. </a:t>
            </a:r>
          </a:p>
          <a:p>
            <a:pPr algn="r">
              <a:lnSpc>
                <a:spcPct val="150000"/>
              </a:lnSpc>
            </a:pPr>
            <a:r>
              <a:rPr lang="he-IL" sz="2400" dirty="0">
                <a:solidFill>
                  <a:srgbClr val="696969"/>
                </a:solidFill>
                <a:latin typeface="Arial" panose="020B0604020202020204" pitchFamily="34" charset="0"/>
              </a:rPr>
              <a:t>לשם השוואה, בחינה של רמת החרדה בישראל ב-2018, כשנתיים לפני משבר הקורונה, העלתה כי רק אחד מכל עשרה (כ-12%) דיווחו על רמת חרדה גבוהה או גבוהה מאד.</a:t>
            </a:r>
            <a:endParaRPr lang="he-IL" sz="2400" dirty="0"/>
          </a:p>
        </p:txBody>
      </p:sp>
    </p:spTree>
    <p:extLst>
      <p:ext uri="{BB962C8B-B14F-4D97-AF65-F5344CB8AC3E}">
        <p14:creationId xmlns:p14="http://schemas.microsoft.com/office/powerpoint/2010/main" val="78668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2" name="טבלה 1">
            <a:extLst>
              <a:ext uri="{FF2B5EF4-FFF2-40B4-BE49-F238E27FC236}">
                <a16:creationId xmlns:a16="http://schemas.microsoft.com/office/drawing/2014/main" id="{25D21A8C-3AD4-4305-8FFE-860D8804ED93}"/>
              </a:ext>
            </a:extLst>
          </p:cNvPr>
          <p:cNvGraphicFramePr>
            <a:graphicFrameLocks noGrp="1"/>
          </p:cNvGraphicFramePr>
          <p:nvPr>
            <p:extLst>
              <p:ext uri="{D42A27DB-BD31-4B8C-83A1-F6EECF244321}">
                <p14:modId xmlns:p14="http://schemas.microsoft.com/office/powerpoint/2010/main" val="1322707425"/>
              </p:ext>
            </p:extLst>
          </p:nvPr>
        </p:nvGraphicFramePr>
        <p:xfrm>
          <a:off x="1105514" y="1496255"/>
          <a:ext cx="9980976" cy="3865493"/>
        </p:xfrm>
        <a:graphic>
          <a:graphicData uri="http://schemas.openxmlformats.org/drawingml/2006/table">
            <a:tbl>
              <a:tblPr firstRow="1" bandRow="1">
                <a:solidFill>
                  <a:schemeClr val="accent1">
                    <a:lumMod val="20000"/>
                    <a:lumOff val="80000"/>
                  </a:schemeClr>
                </a:solidFill>
              </a:tblPr>
              <a:tblGrid>
                <a:gridCol w="2040786">
                  <a:extLst>
                    <a:ext uri="{9D8B030D-6E8A-4147-A177-3AD203B41FA5}">
                      <a16:colId xmlns:a16="http://schemas.microsoft.com/office/drawing/2014/main" val="4273256631"/>
                    </a:ext>
                  </a:extLst>
                </a:gridCol>
                <a:gridCol w="1278452">
                  <a:extLst>
                    <a:ext uri="{9D8B030D-6E8A-4147-A177-3AD203B41FA5}">
                      <a16:colId xmlns:a16="http://schemas.microsoft.com/office/drawing/2014/main" val="1756112911"/>
                    </a:ext>
                  </a:extLst>
                </a:gridCol>
                <a:gridCol w="1994462">
                  <a:extLst>
                    <a:ext uri="{9D8B030D-6E8A-4147-A177-3AD203B41FA5}">
                      <a16:colId xmlns:a16="http://schemas.microsoft.com/office/drawing/2014/main" val="3069601892"/>
                    </a:ext>
                  </a:extLst>
                </a:gridCol>
                <a:gridCol w="1784158">
                  <a:extLst>
                    <a:ext uri="{9D8B030D-6E8A-4147-A177-3AD203B41FA5}">
                      <a16:colId xmlns:a16="http://schemas.microsoft.com/office/drawing/2014/main" val="2168559904"/>
                    </a:ext>
                  </a:extLst>
                </a:gridCol>
                <a:gridCol w="2883118">
                  <a:extLst>
                    <a:ext uri="{9D8B030D-6E8A-4147-A177-3AD203B41FA5}">
                      <a16:colId xmlns:a16="http://schemas.microsoft.com/office/drawing/2014/main" val="3298948353"/>
                    </a:ext>
                  </a:extLst>
                </a:gridCol>
              </a:tblGrid>
              <a:tr h="1288647">
                <a:tc>
                  <a:txBody>
                    <a:bodyPr/>
                    <a:lstStyle/>
                    <a:p>
                      <a:pPr algn="r" rtl="1"/>
                      <a:r>
                        <a:rPr lang="he-IL" sz="1800" b="1" cap="all" spc="60">
                          <a:solidFill>
                            <a:schemeClr val="tx1"/>
                          </a:solidFill>
                          <a:effectLst/>
                          <a:latin typeface="Arial" panose="020B0604020202020204" pitchFamily="34" charset="0"/>
                        </a:rPr>
                        <a:t>רמת דיכאון</a:t>
                      </a:r>
                      <a:endParaRPr lang="he-IL" sz="1800" b="1" cap="all" spc="60">
                        <a:solidFill>
                          <a:schemeClr val="tx1"/>
                        </a:solidFill>
                        <a:effectLst/>
                      </a:endParaRPr>
                    </a:p>
                  </a:txBody>
                  <a:tcPr marL="211282" marR="211282" marT="211282" marB="211282" anchor="ctr">
                    <a:lnL w="12700" cmpd="sng">
                      <a:noFill/>
                    </a:lnL>
                    <a:lnR w="12700" cmpd="sng">
                      <a:noFill/>
                    </a:lnR>
                    <a:lnT w="12700" cmpd="sng">
                      <a:noFill/>
                    </a:lnT>
                    <a:lnB w="38100" cmpd="sng">
                      <a:noFill/>
                    </a:lnB>
                    <a:noFill/>
                  </a:tcPr>
                </a:tc>
                <a:tc>
                  <a:txBody>
                    <a:bodyPr/>
                    <a:lstStyle/>
                    <a:p>
                      <a:pPr algn="r" rtl="1"/>
                      <a:r>
                        <a:rPr lang="he-IL" sz="1800" b="1" cap="all" spc="60">
                          <a:solidFill>
                            <a:schemeClr val="tx1"/>
                          </a:solidFill>
                          <a:effectLst/>
                        </a:rPr>
                        <a:t>מדידה 2018</a:t>
                      </a:r>
                    </a:p>
                  </a:txBody>
                  <a:tcPr marL="211282" marR="211282" marT="211282" marB="211282" anchor="ctr">
                    <a:lnL w="12700" cmpd="sng">
                      <a:noFill/>
                    </a:lnL>
                    <a:lnR w="12700" cmpd="sng">
                      <a:noFill/>
                    </a:lnR>
                    <a:lnT w="12700" cmpd="sng">
                      <a:noFill/>
                    </a:lnT>
                    <a:lnB w="38100" cmpd="sng">
                      <a:noFill/>
                    </a:lnB>
                    <a:noFill/>
                  </a:tcPr>
                </a:tc>
                <a:tc>
                  <a:txBody>
                    <a:bodyPr/>
                    <a:lstStyle/>
                    <a:p>
                      <a:pPr algn="r" rtl="1"/>
                      <a:r>
                        <a:rPr lang="he-IL" sz="1800" b="1" cap="all" spc="60">
                          <a:solidFill>
                            <a:schemeClr val="tx1"/>
                          </a:solidFill>
                          <a:effectLst/>
                        </a:rPr>
                        <a:t>יציאה מהסגר הראשון (מאי 2020)</a:t>
                      </a:r>
                    </a:p>
                  </a:txBody>
                  <a:tcPr marL="211282" marR="211282" marT="211282" marB="211282" anchor="ctr">
                    <a:lnL w="12700" cmpd="sng">
                      <a:noFill/>
                    </a:lnL>
                    <a:lnR w="12700" cmpd="sng">
                      <a:noFill/>
                    </a:lnR>
                    <a:lnT w="12700" cmpd="sng">
                      <a:noFill/>
                    </a:lnT>
                    <a:lnB w="38100" cmpd="sng">
                      <a:noFill/>
                    </a:lnB>
                    <a:noFill/>
                  </a:tcPr>
                </a:tc>
                <a:tc>
                  <a:txBody>
                    <a:bodyPr/>
                    <a:lstStyle/>
                    <a:p>
                      <a:pPr algn="r" rtl="1"/>
                      <a:r>
                        <a:rPr lang="he-IL" sz="1800" b="1" cap="all" spc="60">
                          <a:solidFill>
                            <a:schemeClr val="tx1"/>
                          </a:solidFill>
                          <a:effectLst/>
                        </a:rPr>
                        <a:t>בין הסגרים (יולי 2020)</a:t>
                      </a:r>
                    </a:p>
                  </a:txBody>
                  <a:tcPr marL="211282" marR="211282" marT="211282" marB="211282" anchor="ctr">
                    <a:lnL w="12700" cmpd="sng">
                      <a:noFill/>
                    </a:lnL>
                    <a:lnR w="12700" cmpd="sng">
                      <a:noFill/>
                    </a:lnR>
                    <a:lnT w="12700" cmpd="sng">
                      <a:noFill/>
                    </a:lnT>
                    <a:lnB w="38100" cmpd="sng">
                      <a:noFill/>
                    </a:lnB>
                    <a:noFill/>
                  </a:tcPr>
                </a:tc>
                <a:tc>
                  <a:txBody>
                    <a:bodyPr/>
                    <a:lstStyle/>
                    <a:p>
                      <a:pPr algn="r" rtl="1"/>
                      <a:r>
                        <a:rPr lang="he-IL" sz="1800" b="1" cap="all" spc="60">
                          <a:solidFill>
                            <a:schemeClr val="tx1"/>
                          </a:solidFill>
                          <a:effectLst/>
                        </a:rPr>
                        <a:t>עיצומו של הסגר השני (אוקטובר 2020)</a:t>
                      </a:r>
                    </a:p>
                  </a:txBody>
                  <a:tcPr marL="211282" marR="211282" marT="211282" marB="211282" anchor="ctr">
                    <a:lnL w="12700" cmpd="sng">
                      <a:noFill/>
                    </a:lnL>
                    <a:lnR w="12700" cmpd="sng">
                      <a:noFill/>
                    </a:lnR>
                    <a:lnT w="12700" cmpd="sng">
                      <a:noFill/>
                    </a:lnT>
                    <a:lnB w="38100" cmpd="sng">
                      <a:noFill/>
                    </a:lnB>
                    <a:noFill/>
                  </a:tcPr>
                </a:tc>
                <a:extLst>
                  <a:ext uri="{0D108BD9-81ED-4DB2-BD59-A6C34878D82A}">
                    <a16:rowId xmlns:a16="http://schemas.microsoft.com/office/drawing/2014/main" val="99656432"/>
                  </a:ext>
                </a:extLst>
              </a:tr>
              <a:tr h="981797">
                <a:tc>
                  <a:txBody>
                    <a:bodyPr/>
                    <a:lstStyle/>
                    <a:p>
                      <a:pPr rtl="1"/>
                      <a:r>
                        <a:rPr lang="he-IL" sz="2400" cap="none" spc="0">
                          <a:solidFill>
                            <a:schemeClr val="tx1"/>
                          </a:solidFill>
                          <a:effectLst/>
                        </a:rPr>
                        <a:t>נמוכה ונמוכה מאוד</a:t>
                      </a:r>
                    </a:p>
                  </a:txBody>
                  <a:tcPr marL="117248" marR="66996" marT="66996" marB="140855" anchor="ctr">
                    <a:lnL w="12700" cmpd="sng">
                      <a:noFill/>
                      <a:prstDash val="solid"/>
                    </a:lnL>
                    <a:lnR w="12700" cmpd="sng">
                      <a:noFill/>
                      <a:prstDash val="solid"/>
                    </a:lnR>
                    <a:lnT w="38100" cmpd="sng">
                      <a:noFill/>
                    </a:lnT>
                    <a:lnB w="12700" cmpd="sng">
                      <a:noFill/>
                      <a:prstDash val="solid"/>
                    </a:lnB>
                    <a:noFill/>
                  </a:tcPr>
                </a:tc>
                <a:tc>
                  <a:txBody>
                    <a:bodyPr/>
                    <a:lstStyle/>
                    <a:p>
                      <a:pPr rtl="1"/>
                      <a:r>
                        <a:rPr lang="he-IL" sz="2400" cap="none" spc="0">
                          <a:solidFill>
                            <a:schemeClr val="tx1"/>
                          </a:solidFill>
                          <a:effectLst/>
                        </a:rPr>
                        <a:t>70%</a:t>
                      </a:r>
                    </a:p>
                  </a:txBody>
                  <a:tcPr marL="117248" marR="66996" marT="66996" marB="140855" anchor="ctr">
                    <a:lnL w="12700" cmpd="sng">
                      <a:noFill/>
                      <a:prstDash val="solid"/>
                    </a:lnL>
                    <a:lnR w="12700" cmpd="sng">
                      <a:noFill/>
                      <a:prstDash val="solid"/>
                    </a:lnR>
                    <a:lnT w="38100" cmpd="sng">
                      <a:noFill/>
                    </a:lnT>
                    <a:lnB w="12700" cmpd="sng">
                      <a:noFill/>
                      <a:prstDash val="solid"/>
                    </a:lnB>
                    <a:noFill/>
                  </a:tcPr>
                </a:tc>
                <a:tc>
                  <a:txBody>
                    <a:bodyPr/>
                    <a:lstStyle/>
                    <a:p>
                      <a:pPr rtl="1"/>
                      <a:r>
                        <a:rPr lang="he-IL" sz="2400" cap="none" spc="0">
                          <a:solidFill>
                            <a:schemeClr val="tx1"/>
                          </a:solidFill>
                          <a:effectLst/>
                        </a:rPr>
                        <a:t>59%</a:t>
                      </a:r>
                    </a:p>
                  </a:txBody>
                  <a:tcPr marL="117248" marR="66996" marT="66996" marB="140855" anchor="ctr">
                    <a:lnL w="12700" cmpd="sng">
                      <a:noFill/>
                      <a:prstDash val="solid"/>
                    </a:lnL>
                    <a:lnR w="12700" cmpd="sng">
                      <a:noFill/>
                      <a:prstDash val="solid"/>
                    </a:lnR>
                    <a:lnT w="38100" cmpd="sng">
                      <a:noFill/>
                    </a:lnT>
                    <a:lnB w="12700" cmpd="sng">
                      <a:noFill/>
                      <a:prstDash val="solid"/>
                    </a:lnB>
                    <a:noFill/>
                  </a:tcPr>
                </a:tc>
                <a:tc>
                  <a:txBody>
                    <a:bodyPr/>
                    <a:lstStyle/>
                    <a:p>
                      <a:pPr rtl="1"/>
                      <a:r>
                        <a:rPr lang="he-IL" sz="2400" cap="none" spc="0">
                          <a:solidFill>
                            <a:schemeClr val="tx1"/>
                          </a:solidFill>
                          <a:effectLst/>
                        </a:rPr>
                        <a:t>57%</a:t>
                      </a:r>
                    </a:p>
                  </a:txBody>
                  <a:tcPr marL="117248" marR="66996" marT="66996" marB="140855" anchor="ctr">
                    <a:lnL w="12700" cmpd="sng">
                      <a:noFill/>
                      <a:prstDash val="solid"/>
                    </a:lnL>
                    <a:lnR w="12700" cmpd="sng">
                      <a:noFill/>
                      <a:prstDash val="solid"/>
                    </a:lnR>
                    <a:lnT w="38100" cmpd="sng">
                      <a:noFill/>
                    </a:lnT>
                    <a:lnB w="12700" cmpd="sng">
                      <a:noFill/>
                      <a:prstDash val="solid"/>
                    </a:lnB>
                    <a:noFill/>
                  </a:tcPr>
                </a:tc>
                <a:tc>
                  <a:txBody>
                    <a:bodyPr/>
                    <a:lstStyle/>
                    <a:p>
                      <a:pPr rtl="1"/>
                      <a:r>
                        <a:rPr lang="he-IL" sz="2400" cap="none" spc="0">
                          <a:solidFill>
                            <a:schemeClr val="tx1"/>
                          </a:solidFill>
                          <a:effectLst/>
                        </a:rPr>
                        <a:t>51%</a:t>
                      </a:r>
                    </a:p>
                  </a:txBody>
                  <a:tcPr marL="117248" marR="66996" marT="66996" marB="140855"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916791187"/>
                  </a:ext>
                </a:extLst>
              </a:tr>
              <a:tr h="613252">
                <a:tc>
                  <a:txBody>
                    <a:bodyPr/>
                    <a:lstStyle/>
                    <a:p>
                      <a:pPr rtl="1"/>
                      <a:r>
                        <a:rPr lang="he-IL" sz="2400" cap="none" spc="0">
                          <a:solidFill>
                            <a:schemeClr val="tx1"/>
                          </a:solidFill>
                          <a:effectLst/>
                        </a:rPr>
                        <a:t>בינונית</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rtl="1"/>
                      <a:r>
                        <a:rPr lang="he-IL" sz="2400" cap="none" spc="0">
                          <a:solidFill>
                            <a:schemeClr val="tx1"/>
                          </a:solidFill>
                          <a:effectLst/>
                        </a:rPr>
                        <a:t>21%</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rtl="1"/>
                      <a:r>
                        <a:rPr lang="he-IL" sz="2400" cap="none" spc="0">
                          <a:solidFill>
                            <a:schemeClr val="tx1"/>
                          </a:solidFill>
                          <a:effectLst/>
                        </a:rPr>
                        <a:t>27%</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rtl="1"/>
                      <a:r>
                        <a:rPr lang="he-IL" sz="2400" cap="none" spc="0">
                          <a:solidFill>
                            <a:schemeClr val="tx1"/>
                          </a:solidFill>
                          <a:effectLst/>
                        </a:rPr>
                        <a:t>25%</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pPr rtl="1"/>
                      <a:r>
                        <a:rPr lang="he-IL" sz="2400" cap="none" spc="0">
                          <a:solidFill>
                            <a:schemeClr val="tx1"/>
                          </a:solidFill>
                          <a:effectLst/>
                        </a:rPr>
                        <a:t>28%</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532368796"/>
                  </a:ext>
                </a:extLst>
              </a:tr>
              <a:tr h="981797">
                <a:tc>
                  <a:txBody>
                    <a:bodyPr/>
                    <a:lstStyle/>
                    <a:p>
                      <a:pPr rtl="1"/>
                      <a:r>
                        <a:rPr lang="he-IL" sz="2400" cap="none" spc="0">
                          <a:solidFill>
                            <a:schemeClr val="tx1"/>
                          </a:solidFill>
                          <a:effectLst/>
                        </a:rPr>
                        <a:t>גבוהה וגבוהה מאוד</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noFill/>
                  </a:tcPr>
                </a:tc>
                <a:tc>
                  <a:txBody>
                    <a:bodyPr/>
                    <a:lstStyle/>
                    <a:p>
                      <a:pPr rtl="1"/>
                      <a:r>
                        <a:rPr lang="he-IL" sz="2400" cap="none" spc="0">
                          <a:solidFill>
                            <a:schemeClr val="tx1"/>
                          </a:solidFill>
                          <a:effectLst/>
                        </a:rPr>
                        <a:t>9%</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noFill/>
                  </a:tcPr>
                </a:tc>
                <a:tc>
                  <a:txBody>
                    <a:bodyPr/>
                    <a:lstStyle/>
                    <a:p>
                      <a:pPr rtl="1"/>
                      <a:r>
                        <a:rPr lang="he-IL" sz="2400" cap="none" spc="0">
                          <a:solidFill>
                            <a:schemeClr val="tx1"/>
                          </a:solidFill>
                          <a:effectLst/>
                        </a:rPr>
                        <a:t>14%</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noFill/>
                  </a:tcPr>
                </a:tc>
                <a:tc>
                  <a:txBody>
                    <a:bodyPr/>
                    <a:lstStyle/>
                    <a:p>
                      <a:pPr rtl="1"/>
                      <a:r>
                        <a:rPr lang="he-IL" sz="2400" cap="none" spc="0">
                          <a:solidFill>
                            <a:schemeClr val="tx1"/>
                          </a:solidFill>
                          <a:effectLst/>
                        </a:rPr>
                        <a:t>18%</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noFill/>
                  </a:tcPr>
                </a:tc>
                <a:tc>
                  <a:txBody>
                    <a:bodyPr/>
                    <a:lstStyle/>
                    <a:p>
                      <a:pPr rtl="1"/>
                      <a:r>
                        <a:rPr lang="he-IL" sz="2400" cap="none" spc="0">
                          <a:solidFill>
                            <a:schemeClr val="tx1"/>
                          </a:solidFill>
                          <a:effectLst/>
                        </a:rPr>
                        <a:t>20%</a:t>
                      </a:r>
                    </a:p>
                  </a:txBody>
                  <a:tcPr marL="117248" marR="66996" marT="66996" marB="14085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1854971"/>
                  </a:ext>
                </a:extLst>
              </a:tr>
            </a:tbl>
          </a:graphicData>
        </a:graphic>
      </p:graphicFrame>
    </p:spTree>
    <p:extLst>
      <p:ext uri="{BB962C8B-B14F-4D97-AF65-F5344CB8AC3E}">
        <p14:creationId xmlns:p14="http://schemas.microsoft.com/office/powerpoint/2010/main" val="142739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CD6940-6C1B-41A7-A5BF-E9E536B6DE64}"/>
              </a:ext>
            </a:extLst>
          </p:cNvPr>
          <p:cNvSpPr>
            <a:spLocks noGrp="1"/>
          </p:cNvSpPr>
          <p:nvPr>
            <p:ph type="ctrTitle"/>
          </p:nvPr>
        </p:nvSpPr>
        <p:spPr/>
        <p:txBody>
          <a:bodyPr/>
          <a:lstStyle/>
          <a:p>
            <a:r>
              <a:rPr lang="he-IL" dirty="0"/>
              <a:t>הפרעות אכילה</a:t>
            </a:r>
          </a:p>
        </p:txBody>
      </p:sp>
      <p:sp>
        <p:nvSpPr>
          <p:cNvPr id="3" name="כותרת משנה 2">
            <a:extLst>
              <a:ext uri="{FF2B5EF4-FFF2-40B4-BE49-F238E27FC236}">
                <a16:creationId xmlns:a16="http://schemas.microsoft.com/office/drawing/2014/main" id="{412BBC16-118A-4ECF-9744-3F901A1DE17E}"/>
              </a:ext>
            </a:extLst>
          </p:cNvPr>
          <p:cNvSpPr>
            <a:spLocks noGrp="1"/>
          </p:cNvSpPr>
          <p:nvPr>
            <p:ph type="subTitle" idx="1"/>
          </p:nvPr>
        </p:nvSpPr>
        <p:spPr/>
        <p:txBody>
          <a:bodyPr>
            <a:normAutofit/>
          </a:bodyPr>
          <a:lstStyle/>
          <a:p>
            <a:r>
              <a:rPr lang="he-IL" sz="4000" dirty="0"/>
              <a:t>אצל ילדים ובני נוער</a:t>
            </a:r>
          </a:p>
        </p:txBody>
      </p:sp>
    </p:spTree>
    <p:extLst>
      <p:ext uri="{BB962C8B-B14F-4D97-AF65-F5344CB8AC3E}">
        <p14:creationId xmlns:p14="http://schemas.microsoft.com/office/powerpoint/2010/main" val="268732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7094A3-AC0A-4EC4-8FE8-90BC634DBA7C}"/>
              </a:ext>
            </a:extLst>
          </p:cNvPr>
          <p:cNvSpPr>
            <a:spLocks noGrp="1"/>
          </p:cNvSpPr>
          <p:nvPr>
            <p:ph type="title"/>
          </p:nvPr>
        </p:nvSpPr>
        <p:spPr>
          <a:xfrm>
            <a:off x="838200" y="365125"/>
            <a:ext cx="10515600" cy="911225"/>
          </a:xfrm>
        </p:spPr>
        <p:txBody>
          <a:bodyPr>
            <a:normAutofit fontScale="90000"/>
          </a:bodyPr>
          <a:lstStyle/>
          <a:p>
            <a:br>
              <a:rPr lang="he-IL" dirty="0"/>
            </a:br>
            <a:r>
              <a:rPr lang="he-IL" dirty="0"/>
              <a:t>הקדמה</a:t>
            </a:r>
            <a:br>
              <a:rPr lang="he-IL" dirty="0"/>
            </a:br>
            <a:r>
              <a:rPr lang="he-IL" dirty="0"/>
              <a:t>        דיכאון מה הוא? </a:t>
            </a:r>
          </a:p>
        </p:txBody>
      </p:sp>
      <p:sp>
        <p:nvSpPr>
          <p:cNvPr id="3" name="מציין מיקום תוכן 2">
            <a:extLst>
              <a:ext uri="{FF2B5EF4-FFF2-40B4-BE49-F238E27FC236}">
                <a16:creationId xmlns:a16="http://schemas.microsoft.com/office/drawing/2014/main" id="{56EE995B-75BE-4754-84BB-050079E29314}"/>
              </a:ext>
            </a:extLst>
          </p:cNvPr>
          <p:cNvSpPr>
            <a:spLocks noGrp="1"/>
          </p:cNvSpPr>
          <p:nvPr>
            <p:ph idx="1"/>
          </p:nvPr>
        </p:nvSpPr>
        <p:spPr>
          <a:xfrm>
            <a:off x="838200" y="1733550"/>
            <a:ext cx="10515600" cy="4443413"/>
          </a:xfrm>
        </p:spPr>
        <p:txBody>
          <a:bodyPr>
            <a:normAutofit fontScale="92500" lnSpcReduction="10000"/>
          </a:bodyPr>
          <a:lstStyle/>
          <a:p>
            <a:r>
              <a:rPr lang="he-IL" b="1" dirty="0"/>
              <a:t>מחלה שכיחה ולעתים קשה בקרב ילדים ונוער. </a:t>
            </a:r>
          </a:p>
          <a:p>
            <a:r>
              <a:rPr lang="he-IL" b="1" dirty="0"/>
              <a:t>אינו זהה לעצבות או להיעדר אושר .נמצא בו יותר תחושת ריקנות והשטחה רגשית .</a:t>
            </a:r>
          </a:p>
          <a:p>
            <a:r>
              <a:rPr lang="he-IL" b="1" dirty="0"/>
              <a:t>תסמינים:</a:t>
            </a:r>
          </a:p>
          <a:p>
            <a:r>
              <a:rPr lang="he-IL" b="1" dirty="0"/>
              <a:t>סגנון חשיבה שלילי</a:t>
            </a:r>
          </a:p>
          <a:p>
            <a:r>
              <a:rPr lang="he-IL" b="1" dirty="0"/>
              <a:t>אובדן הנאה</a:t>
            </a:r>
          </a:p>
          <a:p>
            <a:r>
              <a:rPr lang="he-IL" b="1" dirty="0"/>
              <a:t>תסמינים גופניים , כגון אובדן אנרגיה והפחתה בשינה .</a:t>
            </a:r>
          </a:p>
          <a:p>
            <a:r>
              <a:rPr lang="he-IL" b="1" dirty="0"/>
              <a:t>פגיעה בתפקוד . </a:t>
            </a:r>
          </a:p>
          <a:p>
            <a:r>
              <a:rPr lang="he-IL" b="1" dirty="0"/>
              <a:t>חוסר תקוה.</a:t>
            </a:r>
          </a:p>
          <a:p>
            <a:pPr marL="0" indent="0">
              <a:buNone/>
            </a:pPr>
            <a:r>
              <a:rPr lang="he-IL" b="1" dirty="0"/>
              <a:t>                                                                                                                                                    התסמונת נמשכת שבועות דיכאון בקרב ילדים.</a:t>
            </a:r>
          </a:p>
        </p:txBody>
      </p:sp>
    </p:spTree>
    <p:extLst>
      <p:ext uri="{BB962C8B-B14F-4D97-AF65-F5344CB8AC3E}">
        <p14:creationId xmlns:p14="http://schemas.microsoft.com/office/powerpoint/2010/main" val="26188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89B4CF-2559-45E7-9F6D-221E5E984EAC}"/>
              </a:ext>
            </a:extLst>
          </p:cNvPr>
          <p:cNvSpPr>
            <a:spLocks noGrp="1"/>
          </p:cNvSpPr>
          <p:nvPr>
            <p:ph type="title"/>
          </p:nvPr>
        </p:nvSpPr>
        <p:spPr/>
        <p:txBody>
          <a:bodyPr/>
          <a:lstStyle/>
          <a:p>
            <a:pPr algn="ctr"/>
            <a:r>
              <a:rPr lang="he-IL" b="1" dirty="0"/>
              <a:t>הקדמה</a:t>
            </a:r>
          </a:p>
        </p:txBody>
      </p:sp>
      <p:sp>
        <p:nvSpPr>
          <p:cNvPr id="3" name="מציין מיקום תוכן 2">
            <a:extLst>
              <a:ext uri="{FF2B5EF4-FFF2-40B4-BE49-F238E27FC236}">
                <a16:creationId xmlns:a16="http://schemas.microsoft.com/office/drawing/2014/main" id="{8221FB56-42D8-40B6-9131-2D0D9E422EBD}"/>
              </a:ext>
            </a:extLst>
          </p:cNvPr>
          <p:cNvSpPr>
            <a:spLocks noGrp="1"/>
          </p:cNvSpPr>
          <p:nvPr>
            <p:ph idx="1"/>
          </p:nvPr>
        </p:nvSpPr>
        <p:spPr/>
        <p:txBody>
          <a:bodyPr>
            <a:normAutofit lnSpcReduction="10000"/>
          </a:bodyPr>
          <a:lstStyle/>
          <a:p>
            <a:pPr marL="0" indent="0" rtl="0">
              <a:lnSpc>
                <a:spcPts val="1950"/>
              </a:lnSpc>
              <a:buNone/>
            </a:pPr>
            <a:r>
              <a:rPr lang="he-IL" dirty="0">
                <a:solidFill>
                  <a:srgbClr val="000000"/>
                </a:solidFill>
                <a:latin typeface="Helvetica" panose="020B0604020202020204" pitchFamily="34" charset="0"/>
                <a:ea typeface="Times New Roman" panose="02020603050405020304" pitchFamily="18" charset="0"/>
                <a:cs typeface="Arial" panose="020B0604020202020204" pitchFamily="34" charset="0"/>
              </a:rPr>
              <a:t>אכילה בעידן המודרני, בחברות השפע, כבר מזמן אינה רק מענה לצרכים פיזיים. </a:t>
            </a:r>
          </a:p>
          <a:p>
            <a:pPr marL="0" indent="0" rtl="0">
              <a:lnSpc>
                <a:spcPts val="1950"/>
              </a:lnSpc>
              <a:buNone/>
            </a:pPr>
            <a:r>
              <a:rPr lang="he-IL" dirty="0">
                <a:solidFill>
                  <a:srgbClr val="000000"/>
                </a:solidFill>
                <a:latin typeface="Helvetica" panose="020B0604020202020204" pitchFamily="34" charset="0"/>
                <a:ea typeface="Times New Roman" panose="02020603050405020304" pitchFamily="18" charset="0"/>
                <a:cs typeface="Arial" panose="020B0604020202020204" pitchFamily="34" charset="0"/>
              </a:rPr>
              <a:t>אוכל משמש פעמים רבות </a:t>
            </a:r>
            <a:r>
              <a:rPr lang="he-IL" dirty="0">
                <a:solidFill>
                  <a:srgbClr val="000000"/>
                </a:solidFill>
                <a:latin typeface="Calibri" panose="020F0502020204030204" pitchFamily="34" charset="0"/>
                <a:ea typeface="Times New Roman" panose="02020603050405020304" pitchFamily="18" charset="0"/>
                <a:cs typeface="Helvetica" panose="020B0604020202020204" pitchFamily="34" charset="0"/>
              </a:rPr>
              <a:t>כאמצעי לוויסות רגשי במצבים רגשיים קיצוניים.</a:t>
            </a:r>
          </a:p>
          <a:p>
            <a:pPr marL="0" indent="0" rtl="0">
              <a:lnSpc>
                <a:spcPts val="1950"/>
              </a:lnSpc>
              <a:buNone/>
            </a:pPr>
            <a:r>
              <a:rPr lang="he-IL" dirty="0">
                <a:solidFill>
                  <a:srgbClr val="000000"/>
                </a:solidFill>
                <a:latin typeface="Calibri" panose="020F0502020204030204" pitchFamily="34" charset="0"/>
                <a:ea typeface="Times New Roman" panose="02020603050405020304" pitchFamily="18" charset="0"/>
                <a:cs typeface="Helvetica" panose="020B0604020202020204" pitchFamily="34" charset="0"/>
              </a:rPr>
              <a:t>אכילה רגשית, שרלוונטית לרובנו, מופיעה ברגעים של שמחה, כעס, עצב, התרגשות, ציפייה או חסך.</a:t>
            </a:r>
            <a:r>
              <a:rPr lang="en-US" dirty="0">
                <a:solidFill>
                  <a:srgbClr val="000000"/>
                </a:solidFill>
                <a:latin typeface="Helvetica" panose="020B0604020202020204" pitchFamily="34"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he-IL" dirty="0">
                <a:solidFill>
                  <a:srgbClr val="000000"/>
                </a:solidFill>
                <a:ea typeface="Times New Roman" panose="02020603050405020304" pitchFamily="18" charset="0"/>
              </a:rPr>
              <a:t>ההיסטוריה של האנושות לימדה אותנו להשקיע אנרגיה פיזית בחיפוש אחר מזון, קרי האכילה היא מועטה והוצאת האנרגיה היא רבה יותר</a:t>
            </a:r>
            <a:r>
              <a:rPr lang="en-US" dirty="0">
                <a:solidFill>
                  <a:srgbClr val="000000"/>
                </a:solidFill>
                <a:latin typeface="Arial" panose="020B0604020202020204" pitchFamily="34" charset="0"/>
                <a:ea typeface="Times New Roman" panose="02020603050405020304" pitchFamily="18" charset="0"/>
              </a:rPr>
              <a:t>. </a:t>
            </a:r>
            <a:r>
              <a:rPr lang="he-IL" dirty="0">
                <a:solidFill>
                  <a:srgbClr val="000000"/>
                </a:solidFill>
                <a:latin typeface="Arial" panose="020B0604020202020204" pitchFamily="34" charset="0"/>
                <a:ea typeface="Times New Roman" panose="02020603050405020304" pitchFamily="18" charset="0"/>
              </a:rPr>
              <a:t>עם השנים פחתה הוצאת האנרגיה בחיפוש אחר מזון והיינו צריכים לתכנן מראש איך נוציא אנרגיה פיזית. במקביל, עלה עם השנים ייצור המזון רווי הסוכר והשומן והחלה מגמה </a:t>
            </a:r>
            <a:r>
              <a:rPr lang="he-IL" dirty="0">
                <a:solidFill>
                  <a:srgbClr val="000000"/>
                </a:solidFill>
                <a:ea typeface="Times New Roman" panose="02020603050405020304" pitchFamily="18" charset="0"/>
                <a:cs typeface="Helvetica" panose="020B0604020202020204" pitchFamily="34" charset="0"/>
              </a:rPr>
              <a:t> </a:t>
            </a:r>
            <a:r>
              <a:rPr lang="he-IL" dirty="0">
                <a:solidFill>
                  <a:srgbClr val="000000"/>
                </a:solidFill>
                <a:ea typeface="Times New Roman" panose="02020603050405020304" pitchFamily="18" charset="0"/>
              </a:rPr>
              <a:t>של השמנת יתר ועמה העיסוק התרבותי העצום שלנו בדימוי הגוף. </a:t>
            </a:r>
            <a:endParaRPr lang="he-IL" dirty="0"/>
          </a:p>
        </p:txBody>
      </p:sp>
    </p:spTree>
    <p:extLst>
      <p:ext uri="{BB962C8B-B14F-4D97-AF65-F5344CB8AC3E}">
        <p14:creationId xmlns:p14="http://schemas.microsoft.com/office/powerpoint/2010/main" val="4266478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CB9253-33C0-4761-BD1B-A2C348485D7D}"/>
              </a:ext>
            </a:extLst>
          </p:cNvPr>
          <p:cNvSpPr>
            <a:spLocks noGrp="1"/>
          </p:cNvSpPr>
          <p:nvPr>
            <p:ph type="title"/>
          </p:nvPr>
        </p:nvSpPr>
        <p:spPr/>
        <p:txBody>
          <a:bodyPr>
            <a:normAutofit fontScale="90000"/>
          </a:bodyPr>
          <a:lstStyle/>
          <a:p>
            <a:pPr algn="ctr" fontAlgn="base"/>
            <a:r>
              <a:rPr lang="he-IL" b="1" dirty="0"/>
              <a:t>סטטיסטיקה</a:t>
            </a:r>
            <a:br>
              <a:rPr lang="he-IL" b="1" dirty="0"/>
            </a:br>
            <a:r>
              <a:rPr lang="he-IL" b="1" dirty="0"/>
              <a:t>נתונים מהעולם המערבי</a:t>
            </a:r>
            <a:br>
              <a:rPr lang="he-IL" b="1" dirty="0"/>
            </a:br>
            <a:endParaRPr lang="he-IL" dirty="0"/>
          </a:p>
        </p:txBody>
      </p:sp>
      <p:sp>
        <p:nvSpPr>
          <p:cNvPr id="3" name="מציין מיקום תוכן 2">
            <a:extLst>
              <a:ext uri="{FF2B5EF4-FFF2-40B4-BE49-F238E27FC236}">
                <a16:creationId xmlns:a16="http://schemas.microsoft.com/office/drawing/2014/main" id="{8F4F59C7-3C80-4133-87E9-92B5ADA79384}"/>
              </a:ext>
            </a:extLst>
          </p:cNvPr>
          <p:cNvSpPr>
            <a:spLocks noGrp="1"/>
          </p:cNvSpPr>
          <p:nvPr>
            <p:ph idx="1"/>
          </p:nvPr>
        </p:nvSpPr>
        <p:spPr>
          <a:xfrm>
            <a:off x="1295401" y="1914525"/>
            <a:ext cx="9601196" cy="3961343"/>
          </a:xfrm>
        </p:spPr>
        <p:txBody>
          <a:bodyPr>
            <a:normAutofit fontScale="25000" lnSpcReduction="20000"/>
          </a:bodyPr>
          <a:lstStyle/>
          <a:p>
            <a:pPr indent="0" fontAlgn="base">
              <a:lnSpc>
                <a:spcPct val="170000"/>
              </a:lnSpc>
            </a:pPr>
            <a:r>
              <a:rPr lang="he-IL" b="1" dirty="0"/>
              <a:t>כי:</a:t>
            </a:r>
            <a:br>
              <a:rPr lang="he-IL" dirty="0"/>
            </a:br>
            <a:r>
              <a:rPr lang="he-IL" sz="9600" b="1" dirty="0"/>
              <a:t>אחוז הסובלים מהפרעות אכילה הוא בין 14%-10% מכלל האוכלוסייה.</a:t>
            </a:r>
            <a:br>
              <a:rPr lang="he-IL" sz="9600" b="1" dirty="0"/>
            </a:br>
            <a:r>
              <a:rPr lang="he-IL" sz="9600" b="1" dirty="0"/>
              <a:t>כ-50% מהסובלים מהפרעות אכילה מתאימים לאבחון של דיכאון מסוג 1.</a:t>
            </a:r>
            <a:br>
              <a:rPr lang="he-IL" sz="9600" b="1" dirty="0"/>
            </a:br>
            <a:r>
              <a:rPr lang="he-IL" sz="9600" b="1" dirty="0"/>
              <a:t>רק 10% פונים למערכת הבריאות לקבלת טיפול או ייעוץ.</a:t>
            </a:r>
            <a:br>
              <a:rPr lang="he-IL" sz="9600" b="1" dirty="0"/>
            </a:br>
            <a:r>
              <a:rPr lang="he-IL" sz="9600" b="1" dirty="0" err="1"/>
              <a:t>מגיפת</a:t>
            </a:r>
            <a:r>
              <a:rPr lang="he-IL" sz="9600" b="1" dirty="0"/>
              <a:t> הפרעות אכילה כיום היא גם מחלה חברתית במקביל למחלה שהייתה קיימת מאז ומתמיד.</a:t>
            </a:r>
            <a:br>
              <a:rPr lang="he-IL" sz="9600" b="1" dirty="0"/>
            </a:br>
            <a:r>
              <a:rPr lang="he-IL" sz="9600" b="1" dirty="0"/>
              <a:t>אחוז התמותה מהפרעות אכילה גבוה יותר מכל מחלה נפשית אחרת.</a:t>
            </a:r>
          </a:p>
          <a:p>
            <a:endParaRPr lang="he-IL" dirty="0"/>
          </a:p>
        </p:txBody>
      </p:sp>
    </p:spTree>
    <p:extLst>
      <p:ext uri="{BB962C8B-B14F-4D97-AF65-F5344CB8AC3E}">
        <p14:creationId xmlns:p14="http://schemas.microsoft.com/office/powerpoint/2010/main" val="255996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37ED6A3-2F1A-4C67-A6EE-5D33329F68C8}"/>
              </a:ext>
            </a:extLst>
          </p:cNvPr>
          <p:cNvSpPr/>
          <p:nvPr/>
        </p:nvSpPr>
        <p:spPr>
          <a:xfrm>
            <a:off x="228601" y="600074"/>
            <a:ext cx="11163300" cy="5649047"/>
          </a:xfrm>
          <a:prstGeom prst="rect">
            <a:avLst/>
          </a:prstGeom>
        </p:spPr>
        <p:txBody>
          <a:bodyPr wrap="square">
            <a:spAutoFit/>
          </a:bodyPr>
          <a:lstStyle/>
          <a:p>
            <a:pPr indent="0" algn="r" fontAlgn="base">
              <a:lnSpc>
                <a:spcPct val="220000"/>
              </a:lnSpc>
            </a:pPr>
            <a:r>
              <a:rPr lang="he-IL" sz="2400" b="1" dirty="0">
                <a:solidFill>
                  <a:srgbClr val="00B050"/>
                </a:solidFill>
              </a:rPr>
              <a:t>המדיה והתקשורת:</a:t>
            </a:r>
            <a:br>
              <a:rPr lang="he-IL" dirty="0"/>
            </a:br>
            <a:r>
              <a:rPr lang="he-IL" sz="2400" b="1" dirty="0"/>
              <a:t>מבנה הגוף המוצג בפרסומות כמבנה האידיאלי קיים אצל 5% מהאוכלוסייה.</a:t>
            </a:r>
            <a:br>
              <a:rPr lang="he-IL" sz="2400" b="1" dirty="0"/>
            </a:br>
            <a:r>
              <a:rPr lang="he-IL" sz="2400" b="1" dirty="0"/>
              <a:t>47% מהבנות בכיתות ה' עד </a:t>
            </a:r>
            <a:r>
              <a:rPr lang="he-IL" sz="2400" b="1" dirty="0" err="1"/>
              <a:t>יב</a:t>
            </a:r>
            <a:r>
              <a:rPr lang="he-IL" sz="2400" b="1" dirty="0"/>
              <a:t>' רצו להוריד במשקל בעקבות תמונות במגזינים.</a:t>
            </a:r>
            <a:br>
              <a:rPr lang="he-IL" sz="2400" b="1" dirty="0"/>
            </a:br>
            <a:r>
              <a:rPr lang="he-IL" sz="2400" b="1" dirty="0"/>
              <a:t>69% מהבנות בכיתות ה' עד </a:t>
            </a:r>
            <a:r>
              <a:rPr lang="he-IL" sz="2400" b="1" dirty="0" err="1"/>
              <a:t>יב</a:t>
            </a:r>
            <a:r>
              <a:rPr lang="he-IL" sz="2400" b="1" dirty="0"/>
              <a:t>' דיווחו שתמונות במגזינים השפיעו על תפיסתם את "מבנה הגוף המושלם".</a:t>
            </a:r>
            <a:br>
              <a:rPr lang="he-IL" sz="2400" b="1" dirty="0"/>
            </a:br>
            <a:r>
              <a:rPr lang="he-IL" sz="2400" b="1" dirty="0"/>
              <a:t>42% מהילדות בכיתות א' עד ג' רוצות להיות יותר רזות.</a:t>
            </a:r>
            <a:br>
              <a:rPr lang="he-IL" sz="2400" b="1" dirty="0"/>
            </a:br>
            <a:r>
              <a:rPr lang="he-IL" sz="2400" b="1" dirty="0"/>
              <a:t>81% מנערים ונערות בגיל 10 מפחדים להיות שמנים.</a:t>
            </a:r>
          </a:p>
        </p:txBody>
      </p:sp>
    </p:spTree>
    <p:extLst>
      <p:ext uri="{BB962C8B-B14F-4D97-AF65-F5344CB8AC3E}">
        <p14:creationId xmlns:p14="http://schemas.microsoft.com/office/powerpoint/2010/main" val="240187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6923BC3-5AE0-40D8-9DC8-18A73944FB07}"/>
              </a:ext>
            </a:extLst>
          </p:cNvPr>
          <p:cNvSpPr/>
          <p:nvPr/>
        </p:nvSpPr>
        <p:spPr>
          <a:xfrm>
            <a:off x="180975" y="304800"/>
            <a:ext cx="11268075" cy="5889113"/>
          </a:xfrm>
          <a:prstGeom prst="rect">
            <a:avLst/>
          </a:prstGeom>
        </p:spPr>
        <p:txBody>
          <a:bodyPr wrap="square">
            <a:spAutoFit/>
          </a:bodyPr>
          <a:lstStyle/>
          <a:p>
            <a:pPr algn="r" fontAlgn="base">
              <a:lnSpc>
                <a:spcPct val="200000"/>
              </a:lnSpc>
            </a:pPr>
            <a:r>
              <a:rPr lang="he-IL" sz="2400" b="1" dirty="0">
                <a:solidFill>
                  <a:srgbClr val="00B050"/>
                </a:solidFill>
              </a:rPr>
              <a:t>נוער:</a:t>
            </a:r>
            <a:br>
              <a:rPr lang="he-IL" sz="2400" b="1" dirty="0"/>
            </a:br>
            <a:r>
              <a:rPr lang="he-IL" sz="2400" b="1" dirty="0"/>
              <a:t>אחוז התמותה מאנורקסיה גבוה פי 12 מכל גורם מוות אחר בגילאים 15-24.</a:t>
            </a:r>
            <a:br>
              <a:rPr lang="he-IL" sz="2400" b="1" dirty="0"/>
            </a:br>
            <a:r>
              <a:rPr lang="he-IL" sz="2400" b="1" dirty="0"/>
              <a:t>מעל מחצית מהנערות וכשליש מהנערים בגיל ההתבגרות משתמשים באמצעים על מנת לשלוט במשקלם אשר מזיקים מאוד לבריאותם כגון: דילוג על ארוחות, צום, עישון סיגריות, הקאה ובליעת משלשלים.</a:t>
            </a:r>
            <a:br>
              <a:rPr lang="he-IL" sz="2400" b="1" dirty="0"/>
            </a:br>
            <a:r>
              <a:rPr lang="he-IL" sz="2400" b="1" dirty="0"/>
              <a:t>58% מרגישות לחץ להיות במשקל מסוים ומתוך 83% שעושים דיאטה, ל-44% היה משקל תקין.</a:t>
            </a:r>
          </a:p>
          <a:p>
            <a:pPr algn="r" fontAlgn="base">
              <a:lnSpc>
                <a:spcPct val="200000"/>
              </a:lnSpc>
            </a:pPr>
            <a:r>
              <a:rPr lang="he-IL" sz="2400" b="1" dirty="0"/>
              <a:t>נמצא בחולות באנורקסיה את התכונות הבאות: פרפקציוניזם, ציפיות עצמיות גבוהות, תחרותיות, היפראקטיביות, שגרת פעילות גופנית חוזרת ונשנית, כפייתיות, מוטיבציה, נטייה לדיכאון, עיוות תפיסת דימוי גוף, עיסוק יתר בדיאטה ובמשקל הגוף.</a:t>
            </a:r>
          </a:p>
        </p:txBody>
      </p:sp>
    </p:spTree>
    <p:extLst>
      <p:ext uri="{BB962C8B-B14F-4D97-AF65-F5344CB8AC3E}">
        <p14:creationId xmlns:p14="http://schemas.microsoft.com/office/powerpoint/2010/main" val="330005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E87DD6B-0491-4E6B-9538-66903E63E7B4}"/>
              </a:ext>
            </a:extLst>
          </p:cNvPr>
          <p:cNvSpPr>
            <a:spLocks noGrp="1"/>
          </p:cNvSpPr>
          <p:nvPr>
            <p:ph idx="1"/>
          </p:nvPr>
        </p:nvSpPr>
        <p:spPr>
          <a:xfrm>
            <a:off x="5140934" y="469900"/>
            <a:ext cx="5953630" cy="5405968"/>
          </a:xfrm>
        </p:spPr>
        <p:txBody>
          <a:bodyPr anchor="ctr">
            <a:normAutofit/>
          </a:bodyPr>
          <a:lstStyle/>
          <a:p>
            <a:pPr fontAlgn="base">
              <a:lnSpc>
                <a:spcPct val="90000"/>
              </a:lnSpc>
            </a:pPr>
            <a:r>
              <a:rPr lang="he-IL" sz="2000" b="1"/>
              <a:t>נשים:</a:t>
            </a:r>
            <a:br>
              <a:rPr lang="he-IL" sz="2000"/>
            </a:br>
            <a:r>
              <a:rPr lang="he-IL" sz="2000"/>
              <a:t>נשים מהוות כ-85% מהסובלים מהפרעות אכילה.</a:t>
            </a:r>
            <a:br>
              <a:rPr lang="he-IL" sz="2000"/>
            </a:br>
            <a:r>
              <a:rPr lang="he-IL" sz="2000"/>
              <a:t>כ-2% מהנשים סובלות מאנורקסיה במהלך חייהן.</a:t>
            </a:r>
            <a:br>
              <a:rPr lang="he-IL" sz="2000"/>
            </a:br>
            <a:r>
              <a:rPr lang="he-IL" sz="2000"/>
              <a:t>כ-1.5% מהנערות המתבגרות סובלות מאנורקסיה.</a:t>
            </a:r>
            <a:br>
              <a:rPr lang="he-IL" sz="2000"/>
            </a:br>
            <a:r>
              <a:rPr lang="he-IL" sz="2000"/>
              <a:t>כ-4.5% מהנשים סובלות מבולימיה במהלך חייהן.</a:t>
            </a:r>
            <a:br>
              <a:rPr lang="he-IL" sz="2000"/>
            </a:br>
            <a:r>
              <a:rPr lang="he-IL" sz="2000"/>
              <a:t>כ-3% סובלות מזלילה לתקופה של לפחות 6 חודשים.</a:t>
            </a:r>
            <a:br>
              <a:rPr lang="he-IL" sz="2000"/>
            </a:br>
            <a:r>
              <a:rPr lang="he-IL" sz="2000"/>
              <a:t>כ-50% מהחולות באנורקסיה מאמצות התנהגות של בולימיה.</a:t>
            </a:r>
            <a:br>
              <a:rPr lang="he-IL" sz="2000"/>
            </a:br>
            <a:r>
              <a:rPr lang="he-IL" sz="2000"/>
              <a:t>כ-20% מהסובלות מאנורקסיה תמותנה מסיבוכים הנובעים מהמחלה (דום לב, קריסת איברים, תת תזונה או התאבדות).</a:t>
            </a:r>
          </a:p>
          <a:p>
            <a:pPr fontAlgn="base">
              <a:lnSpc>
                <a:spcPct val="90000"/>
              </a:lnSpc>
            </a:pPr>
            <a:r>
              <a:rPr lang="he-IL" sz="2000" b="1"/>
              <a:t>סטודנטים:</a:t>
            </a:r>
            <a:br>
              <a:rPr lang="he-IL" sz="2000"/>
            </a:br>
            <a:r>
              <a:rPr lang="he-IL" sz="2000"/>
              <a:t>91% מהסטודנטיות מנסות לשלוט במשקלן באמצעות דיאטה. 22% נמצאות במצב "דיאטה" תמידי.</a:t>
            </a:r>
            <a:br>
              <a:rPr lang="he-IL" sz="2000"/>
            </a:br>
            <a:r>
              <a:rPr lang="he-IL" sz="2000"/>
              <a:t>86% מדווחים על תחילת תקופה של הפרעות אכילה עד גיל 20. 43% בין הגילאים 16-20.</a:t>
            </a:r>
            <a:br>
              <a:rPr lang="he-IL" sz="2000"/>
            </a:br>
            <a:r>
              <a:rPr lang="he-IL" sz="2000"/>
              <a:t>95% מהסובלים מהפרעות אכילה נמצאים בין הגילאים 12-26.</a:t>
            </a:r>
            <a:br>
              <a:rPr lang="he-IL" sz="2000"/>
            </a:br>
            <a:r>
              <a:rPr lang="he-IL" sz="2000"/>
              <a:t>25% מהנשים בגילאים 18-24 סובלות מזלילה ופועלות ל"טיהור" הגוף על מנת לשלוט במשקלן.</a:t>
            </a:r>
          </a:p>
        </p:txBody>
      </p:sp>
    </p:spTree>
    <p:extLst>
      <p:ext uri="{BB962C8B-B14F-4D97-AF65-F5344CB8AC3E}">
        <p14:creationId xmlns:p14="http://schemas.microsoft.com/office/powerpoint/2010/main" val="4072001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237C0FC-C2E8-4819-823C-923915B5B603}"/>
              </a:ext>
            </a:extLst>
          </p:cNvPr>
          <p:cNvSpPr/>
          <p:nvPr/>
        </p:nvSpPr>
        <p:spPr>
          <a:xfrm>
            <a:off x="309563" y="628650"/>
            <a:ext cx="11025188" cy="5011949"/>
          </a:xfrm>
          <a:prstGeom prst="rect">
            <a:avLst/>
          </a:prstGeom>
        </p:spPr>
        <p:txBody>
          <a:bodyPr wrap="square">
            <a:spAutoFit/>
          </a:bodyPr>
          <a:lstStyle/>
          <a:p>
            <a:pPr algn="r" fontAlgn="base">
              <a:lnSpc>
                <a:spcPct val="150000"/>
              </a:lnSpc>
            </a:pPr>
            <a:r>
              <a:rPr lang="he-IL" sz="2400" b="1" dirty="0">
                <a:solidFill>
                  <a:srgbClr val="00B050"/>
                </a:solidFill>
              </a:rPr>
              <a:t>גברים:                                                                                                                                            </a:t>
            </a:r>
            <a:r>
              <a:rPr lang="he-IL" sz="2400" b="1" dirty="0"/>
              <a:t>כ-15% מהסובלים מהפרעות אכילה הם גברים.</a:t>
            </a:r>
            <a:br>
              <a:rPr lang="he-IL" sz="2400" b="1" dirty="0"/>
            </a:br>
            <a:r>
              <a:rPr lang="he-IL" sz="2400" b="1" dirty="0"/>
              <a:t>גברים פחות יפנו לקבל טיפול מכיוון שהמחלה נתפסת בעינם כנשית.</a:t>
            </a:r>
            <a:br>
              <a:rPr lang="he-IL" sz="2400" b="1" dirty="0"/>
            </a:br>
            <a:r>
              <a:rPr lang="he-IL" sz="2400" b="1" dirty="0"/>
              <a:t>אצל גברים הומוסקסואלים, כ-14% סובלים מבולימיה וכ-20% נראים אנורקטיים.</a:t>
            </a:r>
          </a:p>
          <a:p>
            <a:pPr algn="r" fontAlgn="base">
              <a:lnSpc>
                <a:spcPct val="150000"/>
              </a:lnSpc>
            </a:pPr>
            <a:r>
              <a:rPr lang="he-IL" sz="2400" b="1" dirty="0"/>
              <a:t>ספורטאים:</a:t>
            </a:r>
            <a:br>
              <a:rPr lang="he-IL" sz="2400" b="1" dirty="0"/>
            </a:br>
            <a:r>
              <a:rPr lang="he-IL" sz="2400" b="1" dirty="0"/>
              <a:t>אחוז הפרעות האכילה בספורטאי צמרת גבוה יותר מבשאר </a:t>
            </a:r>
            <a:r>
              <a:rPr lang="he-IL" sz="2400" b="1" dirty="0" err="1"/>
              <a:t>האוכלוסיה</a:t>
            </a:r>
            <a:r>
              <a:rPr lang="he-IL" sz="2400" b="1" dirty="0"/>
              <a:t>.</a:t>
            </a:r>
            <a:br>
              <a:rPr lang="he-IL" sz="2400" b="1" dirty="0"/>
            </a:br>
            <a:r>
              <a:rPr lang="he-IL" sz="2400" b="1" dirty="0"/>
              <a:t>ספורטאיות בהתעמלות, מחול, בלט, החלקה על הקרח בסיכון הגבוה ביותר לפתח הפרעות אכילה.</a:t>
            </a:r>
            <a:br>
              <a:rPr lang="he-IL" sz="2400" b="1" dirty="0"/>
            </a:br>
            <a:r>
              <a:rPr lang="he-IL" sz="2400" b="1" dirty="0"/>
              <a:t>ישנם מכנים פסיכולוגיים משותפים בין חלק מהספורטאים וחלק מהסובלים מהפרעות אכילה. </a:t>
            </a:r>
            <a:br>
              <a:rPr lang="he-IL" sz="2400" b="1" dirty="0"/>
            </a:br>
            <a:endParaRPr lang="he-IL" sz="2400" b="1" dirty="0"/>
          </a:p>
        </p:txBody>
      </p:sp>
    </p:spTree>
    <p:extLst>
      <p:ext uri="{BB962C8B-B14F-4D97-AF65-F5344CB8AC3E}">
        <p14:creationId xmlns:p14="http://schemas.microsoft.com/office/powerpoint/2010/main" val="226040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DD584C6D-5C3C-4183-845A-52F59E7F5FC3}"/>
              </a:ext>
            </a:extLst>
          </p:cNvPr>
          <p:cNvSpPr>
            <a:spLocks noGrp="1"/>
          </p:cNvSpPr>
          <p:nvPr>
            <p:ph type="title"/>
          </p:nvPr>
        </p:nvSpPr>
        <p:spPr>
          <a:xfrm>
            <a:off x="804421" y="796374"/>
            <a:ext cx="10583158" cy="880027"/>
          </a:xfrm>
        </p:spPr>
        <p:txBody>
          <a:bodyPr>
            <a:normAutofit fontScale="90000"/>
          </a:bodyPr>
          <a:lstStyle/>
          <a:p>
            <a:pPr>
              <a:lnSpc>
                <a:spcPct val="90000"/>
              </a:lnSpc>
            </a:pPr>
            <a:br>
              <a:rPr lang="he-IL" sz="1800" dirty="0">
                <a:solidFill>
                  <a:srgbClr val="FFFFFF"/>
                </a:solidFill>
              </a:rPr>
            </a:br>
            <a:r>
              <a:rPr lang="he-IL" sz="3200" b="1" dirty="0" err="1">
                <a:solidFill>
                  <a:srgbClr val="FFFFFF"/>
                </a:solidFill>
              </a:rPr>
              <a:t>ציימנות</a:t>
            </a:r>
            <a:r>
              <a:rPr lang="he-IL" sz="3200" b="1" dirty="0">
                <a:solidFill>
                  <a:srgbClr val="FFFFFF"/>
                </a:solidFill>
              </a:rPr>
              <a:t>- אנורקסיה – </a:t>
            </a:r>
            <a:r>
              <a:rPr lang="en-US" sz="3200" b="1" dirty="0">
                <a:solidFill>
                  <a:srgbClr val="FFFFFF"/>
                </a:solidFill>
              </a:rPr>
              <a:t>DSM5</a:t>
            </a:r>
            <a:br>
              <a:rPr lang="he-IL" sz="3200" dirty="0">
                <a:solidFill>
                  <a:srgbClr val="FFFFFF"/>
                </a:solidFill>
              </a:rPr>
            </a:br>
            <a:endParaRPr lang="he-IL" sz="32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D9C7CFF8-B8C7-456F-A0A3-16F84DF4BD74}"/>
              </a:ext>
            </a:extLst>
          </p:cNvPr>
          <p:cNvSpPr>
            <a:spLocks noGrp="1"/>
          </p:cNvSpPr>
          <p:nvPr>
            <p:ph idx="1"/>
          </p:nvPr>
        </p:nvSpPr>
        <p:spPr>
          <a:xfrm>
            <a:off x="1295401" y="2612256"/>
            <a:ext cx="9601196" cy="3263612"/>
          </a:xfrm>
        </p:spPr>
        <p:txBody>
          <a:bodyPr>
            <a:normAutofit/>
          </a:bodyPr>
          <a:lstStyle/>
          <a:p>
            <a:endParaRPr lang="he-IL" dirty="0"/>
          </a:p>
          <a:p>
            <a:r>
              <a:rPr lang="he-IL" dirty="0"/>
              <a:t>צריכת מזון ברמה מופחתת משמעותית מהמזון הנצרך, </a:t>
            </a:r>
            <a:r>
              <a:rPr lang="he-IL" dirty="0" err="1"/>
              <a:t>עפ</a:t>
            </a:r>
            <a:r>
              <a:rPr lang="he-IL" dirty="0"/>
              <a:t>' המשקל. </a:t>
            </a:r>
          </a:p>
          <a:p>
            <a:r>
              <a:rPr lang="he-IL" dirty="0"/>
              <a:t>פחד גדול מעלייה במשקל. </a:t>
            </a:r>
          </a:p>
          <a:p>
            <a:r>
              <a:rPr lang="he-IL" dirty="0"/>
              <a:t>הפרעה בדימוי הגוף הקשורה בגוף.</a:t>
            </a:r>
          </a:p>
          <a:p>
            <a:endParaRPr lang="he-IL" dirty="0"/>
          </a:p>
          <a:p>
            <a:pPr marL="0" indent="0">
              <a:buNone/>
            </a:pPr>
            <a:r>
              <a:rPr lang="he-IL" dirty="0"/>
              <a:t>                                           איזה אינדיקציה נעלמה?</a:t>
            </a:r>
          </a:p>
        </p:txBody>
      </p:sp>
    </p:spTree>
    <p:extLst>
      <p:ext uri="{BB962C8B-B14F-4D97-AF65-F5344CB8AC3E}">
        <p14:creationId xmlns:p14="http://schemas.microsoft.com/office/powerpoint/2010/main" val="143912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CB02EE59-61AC-4844-A954-0ABCE0C1DA8D}"/>
              </a:ext>
            </a:extLst>
          </p:cNvPr>
          <p:cNvSpPr>
            <a:spLocks noGrp="1"/>
          </p:cNvSpPr>
          <p:nvPr>
            <p:ph type="title"/>
          </p:nvPr>
        </p:nvSpPr>
        <p:spPr>
          <a:xfrm>
            <a:off x="952108" y="954756"/>
            <a:ext cx="2730414" cy="4946003"/>
          </a:xfrm>
        </p:spPr>
        <p:txBody>
          <a:bodyPr>
            <a:normAutofit/>
          </a:bodyPr>
          <a:lstStyle/>
          <a:p>
            <a:r>
              <a:rPr lang="he-IL">
                <a:solidFill>
                  <a:srgbClr val="FFFFFF"/>
                </a:solidFill>
              </a:rPr>
              <a:t>ומה נראה בפועל....?</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8BAEC68C-283B-47F3-A04B-998690CCA7D7}"/>
              </a:ext>
            </a:extLst>
          </p:cNvPr>
          <p:cNvSpPr>
            <a:spLocks noGrp="1"/>
          </p:cNvSpPr>
          <p:nvPr>
            <p:ph idx="1"/>
          </p:nvPr>
        </p:nvSpPr>
        <p:spPr>
          <a:xfrm>
            <a:off x="5140934" y="469900"/>
            <a:ext cx="5953630" cy="5405968"/>
          </a:xfrm>
        </p:spPr>
        <p:txBody>
          <a:bodyPr anchor="ctr">
            <a:normAutofit/>
          </a:bodyPr>
          <a:lstStyle/>
          <a:p>
            <a:pPr rtl="0"/>
            <a:endParaRPr lang="en-US" dirty="0"/>
          </a:p>
          <a:p>
            <a:pPr rtl="0"/>
            <a:r>
              <a:rPr lang="he-IL" dirty="0"/>
              <a:t>ירידה חריפה במשקל, הכחשה מתמדת של תחושת רעב והעלאת תירוצים  יצירתיים מדוע לא לאכול, שקרים לגבי כמות המזון שנצרכה, פעילות גופנית מופרזת ואינטנסיבית גם כאשר קיימת בעיה פיזית להתאמן, כמו פציעה  (לעיתים עד כדי התמכרות), חיוורון בפנים ולעיתים התעלפויות,  קשיים בקשב ובריכוז, אשמה, פחדים, כאב נפשי, פגיעה במוטיבציה לפעילויות מהנות, </a:t>
            </a:r>
            <a:r>
              <a:rPr lang="he-IL" dirty="0" err="1"/>
              <a:t>המנעות</a:t>
            </a:r>
            <a:r>
              <a:rPr lang="he-IL" dirty="0"/>
              <a:t> מבית ספר או מהעבודה בגלל סיבות שקשורות למראה הגופני, נסיגה פרוגרסיבית מיחסים וממצבים חברתיים, הצצות תכופות מהרגיל במראה,  עיסוק בשקילה </a:t>
            </a:r>
            <a:r>
              <a:rPr lang="he-IL" dirty="0" err="1"/>
              <a:t>חזרתית</a:t>
            </a:r>
            <a:r>
              <a:rPr lang="he-IL" dirty="0"/>
              <a:t>, לבוש בכמה שכבות ביגוד כדי לטשטש את הרזון והימנעות מאכילה בציבור.</a:t>
            </a:r>
          </a:p>
        </p:txBody>
      </p:sp>
    </p:spTree>
    <p:extLst>
      <p:ext uri="{BB962C8B-B14F-4D97-AF65-F5344CB8AC3E}">
        <p14:creationId xmlns:p14="http://schemas.microsoft.com/office/powerpoint/2010/main" val="341924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28C3CEC-EE15-446B-8F32-7667798DB773}"/>
              </a:ext>
            </a:extLst>
          </p:cNvPr>
          <p:cNvSpPr>
            <a:spLocks noGrp="1"/>
          </p:cNvSpPr>
          <p:nvPr>
            <p:ph type="title"/>
          </p:nvPr>
        </p:nvSpPr>
        <p:spPr>
          <a:xfrm>
            <a:off x="804421" y="796374"/>
            <a:ext cx="10583158" cy="880027"/>
          </a:xfrm>
        </p:spPr>
        <p:txBody>
          <a:bodyPr>
            <a:normAutofit/>
          </a:bodyPr>
          <a:lstStyle/>
          <a:p>
            <a:r>
              <a:rPr lang="he-IL">
                <a:solidFill>
                  <a:srgbClr val="FFFFFF"/>
                </a:solidFill>
              </a:rPr>
              <a:t>בולימיה- זללת</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05220E32-8E6E-4430-8E9D-3CA637A700ED}"/>
              </a:ext>
            </a:extLst>
          </p:cNvPr>
          <p:cNvSpPr>
            <a:spLocks noGrp="1"/>
          </p:cNvSpPr>
          <p:nvPr>
            <p:ph idx="1"/>
          </p:nvPr>
        </p:nvSpPr>
        <p:spPr>
          <a:xfrm>
            <a:off x="1295401" y="2612256"/>
            <a:ext cx="9601196" cy="3263612"/>
          </a:xfrm>
        </p:spPr>
        <p:txBody>
          <a:bodyPr>
            <a:normAutofit/>
          </a:bodyPr>
          <a:lstStyle/>
          <a:p>
            <a:r>
              <a:rPr lang="he-IL" dirty="0"/>
              <a:t>בולמוס אכילה ללא שליטה על כמה ומה נאכל.</a:t>
            </a:r>
          </a:p>
          <a:p>
            <a:r>
              <a:rPr lang="he-IL" dirty="0"/>
              <a:t>פעולות טיהור- הקאה, שימוש במשלשלים, הרעבה עצמית, פעילות גופנית מוגזמת. </a:t>
            </a:r>
          </a:p>
          <a:p>
            <a:r>
              <a:rPr lang="he-IL" dirty="0"/>
              <a:t>רבים מבין הלוקים </a:t>
            </a:r>
            <a:r>
              <a:rPr lang="he-IL" dirty="0" err="1"/>
              <a:t>בבולמיה</a:t>
            </a:r>
            <a:r>
              <a:rPr lang="he-IL" dirty="0"/>
              <a:t> הם בעל משקל תקין, ולכן אחוז הגילוי של ההפרעה נמוך, או שיש גילוי מאוחר.</a:t>
            </a:r>
          </a:p>
        </p:txBody>
      </p:sp>
    </p:spTree>
    <p:extLst>
      <p:ext uri="{BB962C8B-B14F-4D97-AF65-F5344CB8AC3E}">
        <p14:creationId xmlns:p14="http://schemas.microsoft.com/office/powerpoint/2010/main" val="275203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AF951322-1423-4A28-B505-E887B14179A6}"/>
              </a:ext>
            </a:extLst>
          </p:cNvPr>
          <p:cNvSpPr>
            <a:spLocks noGrp="1"/>
          </p:cNvSpPr>
          <p:nvPr>
            <p:ph type="title"/>
          </p:nvPr>
        </p:nvSpPr>
        <p:spPr>
          <a:xfrm>
            <a:off x="952108" y="954756"/>
            <a:ext cx="2730414" cy="4946003"/>
          </a:xfrm>
        </p:spPr>
        <p:txBody>
          <a:bodyPr>
            <a:normAutofit/>
          </a:bodyPr>
          <a:lstStyle/>
          <a:p>
            <a:r>
              <a:rPr lang="he-IL">
                <a:solidFill>
                  <a:srgbClr val="FFFFFF"/>
                </a:solidFill>
              </a:rPr>
              <a:t>ומה נראה בפועל?</a:t>
            </a: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96195B1B-F963-4C2F-A866-8524F58980C9}"/>
              </a:ext>
            </a:extLst>
          </p:cNvPr>
          <p:cNvSpPr>
            <a:spLocks noGrp="1"/>
          </p:cNvSpPr>
          <p:nvPr>
            <p:ph idx="1"/>
          </p:nvPr>
        </p:nvSpPr>
        <p:spPr>
          <a:xfrm>
            <a:off x="5140934" y="469900"/>
            <a:ext cx="5953630" cy="5405968"/>
          </a:xfrm>
        </p:spPr>
        <p:txBody>
          <a:bodyPr anchor="ctr">
            <a:normAutofit/>
          </a:bodyPr>
          <a:lstStyle/>
          <a:p>
            <a:r>
              <a:rPr lang="he-IL"/>
              <a:t>דילוג על ארוחות, הסתרת אוכל במקומות לא סטנדרטיים (למשל במגירה, או מתחת למיטה, בעיות שיניים שנובעות מהחסכים התזונתיים מהם סובלת הבולימית, התנפחות בלוטות הלימפה באיזור הצוואר ו/או הלסת, הופעת התנהגויות של פגיעה עצמית והכחשתן, נסיגה חברתית וחוסר עניין בין-אישי, אשמה, חרדה, בושה וייאוש, שינויים בקול, עייפות מתמדת, תנודתיות במשקל הגוף, פיתוח יבלות על הידיים (כתוצאה מהקאות תכופות), נשירת שיער, סממנים של הקאה - בעיקר ריח של קיא מהפה- היעלמות מהירה אחרי סיום הארוחה כדי להגיע לשירותים ו/או סיום מהיר מדי של הצלחת (שמעיד על השלכת המזון או הסתרתו) ועיסוק כפייתי באימונים גופניים ובמשקל הגוף</a:t>
            </a:r>
            <a:endParaRPr lang="he-IL" dirty="0"/>
          </a:p>
        </p:txBody>
      </p:sp>
    </p:spTree>
    <p:extLst>
      <p:ext uri="{BB962C8B-B14F-4D97-AF65-F5344CB8AC3E}">
        <p14:creationId xmlns:p14="http://schemas.microsoft.com/office/powerpoint/2010/main" val="167456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971EA8B0-0059-4840-A12D-1C0E1683617D}"/>
              </a:ext>
            </a:extLst>
          </p:cNvPr>
          <p:cNvSpPr/>
          <p:nvPr/>
        </p:nvSpPr>
        <p:spPr>
          <a:xfrm>
            <a:off x="1" y="238126"/>
            <a:ext cx="11477624" cy="6396944"/>
          </a:xfrm>
          <a:prstGeom prst="rect">
            <a:avLst/>
          </a:prstGeom>
        </p:spPr>
        <p:txBody>
          <a:bodyPr wrap="square">
            <a:spAutoFit/>
          </a:bodyPr>
          <a:lstStyle/>
          <a:p>
            <a:endParaRPr lang="he-IL" dirty="0"/>
          </a:p>
          <a:p>
            <a:pPr algn="r">
              <a:lnSpc>
                <a:spcPct val="150000"/>
              </a:lnSpc>
            </a:pPr>
            <a:r>
              <a:rPr lang="he-IL" sz="2400" dirty="0"/>
              <a:t>עד לא מכבר סברו , כי הפרעות דיכאון אינן מופיעות בתקופת הילדות , אלא באופן מוסווה , בצורה של  עבריינות וכדומה .ואולם , עם </a:t>
            </a:r>
            <a:r>
              <a:rPr lang="he-IL" sz="2400" dirty="0" err="1"/>
              <a:t>גבור</a:t>
            </a:r>
            <a:r>
              <a:rPr lang="he-IL" sz="2400" dirty="0"/>
              <a:t> השימוש בגישת הראיונות שנועדו לזיהוי תסמינים באבחון ילדים ,         הלכה והתבססה ההכרה שהפרעות הדומות לדיכאון אצל מבוגרים עלולות בהחלט להופיע גם בתקופת           הילדות . </a:t>
            </a:r>
          </a:p>
          <a:p>
            <a:pPr algn="r">
              <a:lnSpc>
                <a:spcPct val="150000"/>
              </a:lnSpc>
            </a:pPr>
            <a:r>
              <a:rPr lang="he-IL" sz="2400" dirty="0"/>
              <a:t>מגבלות הגישה: אינה משקללת את השוני שבין ילדים למבוגרים מבחינת מסוגלותם לחוות חלק מהמאפיינים הקוגניטיביים של דיכאון (רגשות אשמה) . </a:t>
            </a:r>
          </a:p>
          <a:p>
            <a:pPr algn="r">
              <a:lnSpc>
                <a:spcPct val="150000"/>
              </a:lnSpc>
            </a:pPr>
            <a:r>
              <a:rPr lang="he-IL" sz="2400" dirty="0"/>
              <a:t>ילדים עשויים להתקשות בדיווח מדויק של מרכיבי דיכאון מסוימים . (בלבול/כעס עצב/כעס) . הפרעות במצב הרוח מתבטאות אצל ילדים בצורות שונות בהתאם לגילם . תסמינים הנפוצים אצל ילדים צעירים , והשכיחים פחות ככל שהגיל עולה , הם הזיות שמיעתיות ההולמות את מצב הרוח , תלונות גופניות , חזות עצובה ונסוגה והערכה עצמית נמוכה . אצל מתבגרים התסמינים השכיחים כוללים </a:t>
            </a:r>
            <a:r>
              <a:rPr lang="he-IL" sz="2400" dirty="0" err="1"/>
              <a:t>אנהדוניה</a:t>
            </a:r>
            <a:r>
              <a:rPr lang="he-IL" sz="2400" dirty="0"/>
              <a:t>, פיגור פסיכומוטורי חמור , מחשבות-שווא ותחושות של חוסר עניין וסקרנות.</a:t>
            </a:r>
          </a:p>
        </p:txBody>
      </p:sp>
    </p:spTree>
    <p:extLst>
      <p:ext uri="{BB962C8B-B14F-4D97-AF65-F5344CB8AC3E}">
        <p14:creationId xmlns:p14="http://schemas.microsoft.com/office/powerpoint/2010/main" val="1042516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BF2DF7B3-8E41-41E6-9853-4011CD236B00}"/>
              </a:ext>
            </a:extLst>
          </p:cNvPr>
          <p:cNvSpPr>
            <a:spLocks noGrp="1"/>
          </p:cNvSpPr>
          <p:nvPr>
            <p:ph type="title"/>
          </p:nvPr>
        </p:nvSpPr>
        <p:spPr>
          <a:xfrm>
            <a:off x="952108" y="954756"/>
            <a:ext cx="2730414" cy="4946003"/>
          </a:xfrm>
        </p:spPr>
        <p:txBody>
          <a:bodyPr>
            <a:normAutofit/>
          </a:bodyPr>
          <a:lstStyle/>
          <a:p>
            <a:r>
              <a:rPr lang="he-IL" sz="3700" b="1">
                <a:solidFill>
                  <a:srgbClr val="FFFFFF"/>
                </a:solidFill>
              </a:rPr>
              <a:t>דרנקורקסיה - הפרעת אכילה חדשה</a:t>
            </a:r>
            <a:endParaRPr lang="he-IL" sz="37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49AF393C-816A-4C46-840B-EC415E59128A}"/>
              </a:ext>
            </a:extLst>
          </p:cNvPr>
          <p:cNvSpPr>
            <a:spLocks noGrp="1"/>
          </p:cNvSpPr>
          <p:nvPr>
            <p:ph idx="1"/>
          </p:nvPr>
        </p:nvSpPr>
        <p:spPr>
          <a:xfrm>
            <a:off x="5140934" y="469900"/>
            <a:ext cx="5953630" cy="5405968"/>
          </a:xfrm>
        </p:spPr>
        <p:txBody>
          <a:bodyPr anchor="ctr">
            <a:normAutofit/>
          </a:bodyPr>
          <a:lstStyle/>
          <a:p>
            <a:pPr indent="0"/>
            <a:r>
              <a:rPr lang="he-IL" b="1"/>
              <a:t>מדובר על צעירים וצעירות שמדלגים על אכילה ביום ובערב, במטרה להפחית את </a:t>
            </a:r>
            <a:r>
              <a:rPr lang="he-IL" b="1" err="1"/>
              <a:t>העליה</a:t>
            </a:r>
            <a:r>
              <a:rPr lang="he-IL" b="1"/>
              <a:t> במשקל שנגרמת כתוצאה מצריכת אלכוהול בלילה</a:t>
            </a:r>
            <a:r>
              <a:rPr lang="en-US" b="1"/>
              <a:t>.</a:t>
            </a:r>
            <a:endParaRPr lang="he-IL" b="1"/>
          </a:p>
          <a:p>
            <a:pPr indent="0"/>
            <a:r>
              <a:rPr lang="he-IL" b="1"/>
              <a:t>לפי החוקרים, ניתוח של דפוסי השתייה, לאורך 3 חודשים, של 480 סטודנטיות באוניברסיטאות באוסטרליה בגילים 18 עד 24, מלמד שכמעט 83% מהן עסקו בהתנהגויות שמתארות את התופעה, כמו דילוג מכוון על ארוחות, או טיהור או פעילות גופנית אחרי </a:t>
            </a:r>
            <a:r>
              <a:rPr lang="he-IL" b="1" err="1"/>
              <a:t>בינג</a:t>
            </a:r>
            <a:r>
              <a:rPr lang="he-IL" b="1"/>
              <a:t>׳ של שתייה כדי להיפטר  מהקלוריות באלכוהול. מבחינת סיווג, זה לא מופיע היום ב</a:t>
            </a:r>
            <a:r>
              <a:rPr lang="en-US" b="1"/>
              <a:t>dsm5</a:t>
            </a:r>
            <a:r>
              <a:rPr lang="he-IL" b="1"/>
              <a:t> גם לא כהרחבה של הפרעת אכילה קיימת.</a:t>
            </a:r>
            <a:endParaRPr lang="he-IL"/>
          </a:p>
        </p:txBody>
      </p:sp>
    </p:spTree>
    <p:extLst>
      <p:ext uri="{BB962C8B-B14F-4D97-AF65-F5344CB8AC3E}">
        <p14:creationId xmlns:p14="http://schemas.microsoft.com/office/powerpoint/2010/main" val="276106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FA3CC8-0F33-407E-8DC0-D68522A0C255}"/>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F2564AFB-22D8-4EC0-BF6C-BA39F2C591EA}"/>
              </a:ext>
            </a:extLst>
          </p:cNvPr>
          <p:cNvSpPr>
            <a:spLocks noGrp="1"/>
          </p:cNvSpPr>
          <p:nvPr>
            <p:ph idx="1"/>
          </p:nvPr>
        </p:nvSpPr>
        <p:spPr/>
        <p:txBody>
          <a:bodyPr>
            <a:normAutofit fontScale="92500"/>
          </a:bodyPr>
          <a:lstStyle/>
          <a:p>
            <a:r>
              <a:rPr lang="he-IL" dirty="0"/>
              <a:t>סימפטומים נוספים של הפרעות אלו כוללים מחשבות אובדניות , מצב רוח נרגן או דיכאוני , הפרעות בשינה וירידה בריכוז. </a:t>
            </a:r>
          </a:p>
          <a:p>
            <a:endParaRPr lang="he-IL" dirty="0"/>
          </a:p>
          <a:p>
            <a:r>
              <a:rPr lang="he-IL" dirty="0"/>
              <a:t>הם מופיעים באופן שווה בכל רמות ההתפתחות . מצב הרוח של ילדים נתון במידה ניכרת להשפעת גורמי לחץ חברתיים , כגון מריבות משפחתיות כרוניות , התעללות , הזנחה וכישלון בלימודים. </a:t>
            </a:r>
          </a:p>
          <a:p>
            <a:endParaRPr lang="he-IL" dirty="0"/>
          </a:p>
          <a:p>
            <a:r>
              <a:rPr lang="he-IL" dirty="0"/>
              <a:t>לילדים צעירים רבים הסובלים מהפרעת דיכאון רבא, יש </a:t>
            </a:r>
            <a:r>
              <a:rPr lang="he-IL" dirty="0" err="1"/>
              <a:t>הסטוריה</a:t>
            </a:r>
            <a:r>
              <a:rPr lang="he-IL" dirty="0"/>
              <a:t>  של התעללות והזנחה.</a:t>
            </a:r>
          </a:p>
          <a:p>
            <a:endParaRPr lang="he-IL" dirty="0"/>
          </a:p>
        </p:txBody>
      </p:sp>
    </p:spTree>
    <p:extLst>
      <p:ext uri="{BB962C8B-B14F-4D97-AF65-F5344CB8AC3E}">
        <p14:creationId xmlns:p14="http://schemas.microsoft.com/office/powerpoint/2010/main" val="113825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AA312B-1C3A-466B-B9CF-46A935E48221}"/>
              </a:ext>
            </a:extLst>
          </p:cNvPr>
          <p:cNvSpPr>
            <a:spLocks noGrp="1"/>
          </p:cNvSpPr>
          <p:nvPr>
            <p:ph type="title"/>
          </p:nvPr>
        </p:nvSpPr>
        <p:spPr/>
        <p:txBody>
          <a:bodyPr>
            <a:normAutofit fontScale="90000"/>
          </a:bodyPr>
          <a:lstStyle/>
          <a:p>
            <a:r>
              <a:rPr lang="he-IL" dirty="0"/>
              <a:t>הנה נתונים של שיעור הדיכאון אצל ילדים,</a:t>
            </a:r>
            <a:br>
              <a:rPr lang="he-IL" dirty="0"/>
            </a:br>
            <a:r>
              <a:rPr lang="he-IL" dirty="0"/>
              <a:t>עד גיל 18, לפי הארגון האמריקאי למניעת מחלות.  </a:t>
            </a:r>
            <a:br>
              <a:rPr lang="en-US" dirty="0"/>
            </a:br>
            <a:endParaRPr lang="he-IL" dirty="0"/>
          </a:p>
        </p:txBody>
      </p:sp>
      <p:sp>
        <p:nvSpPr>
          <p:cNvPr id="3" name="מציין מיקום תוכן 2">
            <a:extLst>
              <a:ext uri="{FF2B5EF4-FFF2-40B4-BE49-F238E27FC236}">
                <a16:creationId xmlns:a16="http://schemas.microsoft.com/office/drawing/2014/main" id="{1B541293-EF49-4AAA-B6E3-69DC06143C08}"/>
              </a:ext>
            </a:extLst>
          </p:cNvPr>
          <p:cNvSpPr>
            <a:spLocks noGrp="1"/>
          </p:cNvSpPr>
          <p:nvPr>
            <p:ph idx="1"/>
          </p:nvPr>
        </p:nvSpPr>
        <p:spPr/>
        <p:txBody>
          <a:bodyPr>
            <a:normAutofit fontScale="77500" lnSpcReduction="20000"/>
          </a:bodyPr>
          <a:lstStyle/>
          <a:p>
            <a:pPr>
              <a:lnSpc>
                <a:spcPct val="200000"/>
              </a:lnSpc>
            </a:pPr>
            <a:r>
              <a:rPr lang="he-IL" sz="2800" dirty="0"/>
              <a:t>לפי ה-מרכז האמריקאי לבקרה על מחלות ומניעתן,  ל- 3.2%  מהילדים  בגיל 3-17 יש דיכאון, והם יכולים לחוות גם מצבים נפשיים נלווים. </a:t>
            </a:r>
          </a:p>
          <a:p>
            <a:pPr>
              <a:lnSpc>
                <a:spcPct val="200000"/>
              </a:lnSpc>
            </a:pPr>
            <a:r>
              <a:rPr lang="he-IL" sz="2800" dirty="0"/>
              <a:t>למשל, ל-73.8% מהילדים בגיל 3-17 שהיו בדיכאון הייתה גם חרדה ול-47.2% היו גם בעיות התנהגות.</a:t>
            </a:r>
          </a:p>
          <a:p>
            <a:pPr marL="0" indent="0">
              <a:buNone/>
            </a:pPr>
            <a:br>
              <a:rPr lang="he-IL" dirty="0"/>
            </a:br>
            <a:endParaRPr lang="he-IL" dirty="0"/>
          </a:p>
        </p:txBody>
      </p:sp>
    </p:spTree>
    <p:extLst>
      <p:ext uri="{BB962C8B-B14F-4D97-AF65-F5344CB8AC3E}">
        <p14:creationId xmlns:p14="http://schemas.microsoft.com/office/powerpoint/2010/main" val="215241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6D20C6-CD46-405E-9915-EF61763E351C}"/>
              </a:ext>
            </a:extLst>
          </p:cNvPr>
          <p:cNvSpPr>
            <a:spLocks noGrp="1"/>
          </p:cNvSpPr>
          <p:nvPr>
            <p:ph type="title"/>
          </p:nvPr>
        </p:nvSpPr>
        <p:spPr/>
        <p:txBody>
          <a:bodyPr/>
          <a:lstStyle/>
          <a:p>
            <a:r>
              <a:rPr lang="he-IL" dirty="0"/>
              <a:t>נתונים על דיכאון אצל ילדים לפי ה</a:t>
            </a:r>
            <a:r>
              <a:rPr lang="en-US" dirty="0"/>
              <a:t>CDC</a:t>
            </a:r>
            <a:endParaRPr lang="he-IL" dirty="0"/>
          </a:p>
        </p:txBody>
      </p:sp>
      <p:pic>
        <p:nvPicPr>
          <p:cNvPr id="4" name="מציין מיקום תוכן 3">
            <a:extLst>
              <a:ext uri="{FF2B5EF4-FFF2-40B4-BE49-F238E27FC236}">
                <a16:creationId xmlns:a16="http://schemas.microsoft.com/office/drawing/2014/main" id="{6BC8C842-2FB2-4D66-AE1F-5D0C010F1EC4}"/>
              </a:ext>
            </a:extLst>
          </p:cNvPr>
          <p:cNvPicPr>
            <a:picLocks noGrp="1" noChangeAspect="1"/>
          </p:cNvPicPr>
          <p:nvPr>
            <p:ph idx="1"/>
          </p:nvPr>
        </p:nvPicPr>
        <p:blipFill>
          <a:blip r:embed="rId2"/>
          <a:stretch>
            <a:fillRect/>
          </a:stretch>
        </p:blipFill>
        <p:spPr>
          <a:xfrm>
            <a:off x="4210050" y="2019301"/>
            <a:ext cx="4743450" cy="3856038"/>
          </a:xfrm>
          <a:prstGeom prst="rect">
            <a:avLst/>
          </a:prstGeom>
        </p:spPr>
      </p:pic>
    </p:spTree>
    <p:extLst>
      <p:ext uri="{BB962C8B-B14F-4D97-AF65-F5344CB8AC3E}">
        <p14:creationId xmlns:p14="http://schemas.microsoft.com/office/powerpoint/2010/main" val="90068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828A0F-386A-4D81-A574-DA9BC44CDB50}"/>
              </a:ext>
            </a:extLst>
          </p:cNvPr>
          <p:cNvSpPr>
            <a:spLocks noGrp="1"/>
          </p:cNvSpPr>
          <p:nvPr>
            <p:ph type="title"/>
          </p:nvPr>
        </p:nvSpPr>
        <p:spPr/>
        <p:txBody>
          <a:bodyPr/>
          <a:lstStyle/>
          <a:p>
            <a:r>
              <a:rPr lang="he-IL" dirty="0"/>
              <a:t>ובארץ...</a:t>
            </a:r>
          </a:p>
        </p:txBody>
      </p:sp>
      <p:sp>
        <p:nvSpPr>
          <p:cNvPr id="3" name="מציין מיקום תוכן 2">
            <a:extLst>
              <a:ext uri="{FF2B5EF4-FFF2-40B4-BE49-F238E27FC236}">
                <a16:creationId xmlns:a16="http://schemas.microsoft.com/office/drawing/2014/main" id="{4F03B81F-AE14-4C80-BDB0-B600FEBBD36A}"/>
              </a:ext>
            </a:extLst>
          </p:cNvPr>
          <p:cNvSpPr>
            <a:spLocks noGrp="1"/>
          </p:cNvSpPr>
          <p:nvPr>
            <p:ph idx="1"/>
          </p:nvPr>
        </p:nvSpPr>
        <p:spPr/>
        <p:txBody>
          <a:bodyPr/>
          <a:lstStyle/>
          <a:p>
            <a:r>
              <a:rPr lang="he-IL" b="1" i="1" dirty="0"/>
              <a:t>ממחקרים מעודכנים נראה ששכיחות הדיכאון בקרב ילדים בבתי ספר יסודיים מגיעה ל‭.5%-3%.  </a:t>
            </a:r>
          </a:p>
          <a:p>
            <a:r>
              <a:rPr lang="he-IL" b="1" i="1" dirty="0"/>
              <a:t>אצל ילדים קטנים יותר שכיחות התופעה היא בשיעור של ‭.1%-0.5%‬</a:t>
            </a:r>
          </a:p>
          <a:p>
            <a:r>
              <a:rPr lang="he-IL" b="1" i="1" dirty="0"/>
              <a:t>סביב גיל ההתבגרות מאמיר המספר ל‭,12%-8%-‬ כשהוא נפוץ פי שניים בנערות</a:t>
            </a:r>
            <a:r>
              <a:rPr lang="he-IL" dirty="0"/>
              <a:t>.</a:t>
            </a:r>
          </a:p>
          <a:p>
            <a:br>
              <a:rPr lang="he-IL" dirty="0"/>
            </a:br>
            <a:endParaRPr lang="he-IL" dirty="0"/>
          </a:p>
        </p:txBody>
      </p:sp>
    </p:spTree>
    <p:extLst>
      <p:ext uri="{BB962C8B-B14F-4D97-AF65-F5344CB8AC3E}">
        <p14:creationId xmlns:p14="http://schemas.microsoft.com/office/powerpoint/2010/main" val="3491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DCC64D-7909-48CF-B4AA-2B1B2B02D060}"/>
              </a:ext>
            </a:extLst>
          </p:cNvPr>
          <p:cNvSpPr>
            <a:spLocks noGrp="1"/>
          </p:cNvSpPr>
          <p:nvPr>
            <p:ph type="title"/>
          </p:nvPr>
        </p:nvSpPr>
        <p:spPr>
          <a:xfrm>
            <a:off x="1295402" y="982133"/>
            <a:ext cx="9601196" cy="313268"/>
          </a:xfrm>
        </p:spPr>
        <p:txBody>
          <a:bodyPr>
            <a:normAutofit fontScale="90000"/>
          </a:bodyPr>
          <a:lstStyle/>
          <a:p>
            <a:r>
              <a:rPr lang="he-IL" b="1" cap="all" dirty="0"/>
              <a:t>איך</a:t>
            </a:r>
            <a:r>
              <a:rPr lang="he-IL" cap="all" dirty="0"/>
              <a:t> מאבחנים דיכאון אצל ילדים ומתבגרים?</a:t>
            </a:r>
            <a:br>
              <a:rPr lang="he-IL" cap="all" dirty="0"/>
            </a:br>
            <a:endParaRPr lang="he-IL" dirty="0"/>
          </a:p>
        </p:txBody>
      </p:sp>
      <p:sp>
        <p:nvSpPr>
          <p:cNvPr id="3" name="מציין מיקום תוכן 2">
            <a:extLst>
              <a:ext uri="{FF2B5EF4-FFF2-40B4-BE49-F238E27FC236}">
                <a16:creationId xmlns:a16="http://schemas.microsoft.com/office/drawing/2014/main" id="{45332BB1-0D13-4FDE-8F00-91E0913DA15E}"/>
              </a:ext>
            </a:extLst>
          </p:cNvPr>
          <p:cNvSpPr>
            <a:spLocks noGrp="1"/>
          </p:cNvSpPr>
          <p:nvPr>
            <p:ph idx="1"/>
          </p:nvPr>
        </p:nvSpPr>
        <p:spPr>
          <a:xfrm>
            <a:off x="1295401" y="1209675"/>
            <a:ext cx="9601196" cy="4666193"/>
          </a:xfrm>
        </p:spPr>
        <p:txBody>
          <a:bodyPr>
            <a:normAutofit fontScale="25000" lnSpcReduction="20000"/>
          </a:bodyPr>
          <a:lstStyle/>
          <a:p>
            <a:r>
              <a:rPr lang="he-IL" sz="7200" b="1" dirty="0">
                <a:cs typeface="+mj-cs"/>
              </a:rPr>
              <a:t>על מנת שדיכאון קליני יאובחן אצל נער או ילד הוא צריך להדגים חמישה או יותר מהסימפטומים הבאים במשך רוב היום, כמעט בכל יום, במהלך שבועיים ברציפות, כאשר אחד מהסימפטומים חייב להיות מצב רוח מדוכא או אובדן עניין או הנאה: </a:t>
            </a:r>
          </a:p>
          <a:p>
            <a:endParaRPr lang="he-IL" sz="6000" dirty="0">
              <a:cs typeface="+mj-cs"/>
            </a:endParaRPr>
          </a:p>
          <a:p>
            <a:r>
              <a:rPr lang="he-IL" sz="8000" dirty="0">
                <a:cs typeface="+mj-cs"/>
              </a:rPr>
              <a:t>מצב רוח מדוכא או רגזני.</a:t>
            </a:r>
          </a:p>
          <a:p>
            <a:r>
              <a:rPr lang="he-IL" sz="8000" dirty="0">
                <a:cs typeface="+mj-cs"/>
              </a:rPr>
              <a:t>צמצום בעניין או בהנאות.</a:t>
            </a:r>
          </a:p>
          <a:p>
            <a:r>
              <a:rPr lang="he-IL" sz="8000" dirty="0">
                <a:cs typeface="+mj-cs"/>
              </a:rPr>
              <a:t>שינויים בתיאבון ובמשקל.</a:t>
            </a:r>
          </a:p>
          <a:p>
            <a:r>
              <a:rPr lang="he-IL" sz="8000" dirty="0">
                <a:cs typeface="+mj-cs"/>
              </a:rPr>
              <a:t>הפרעות שינה.</a:t>
            </a:r>
          </a:p>
          <a:p>
            <a:r>
              <a:rPr lang="he-IL" sz="8000" dirty="0">
                <a:cs typeface="+mj-cs"/>
              </a:rPr>
              <a:t>חוסר שקט או האטה פסיכומוטוריות.</a:t>
            </a:r>
          </a:p>
          <a:p>
            <a:r>
              <a:rPr lang="he-IL" sz="8000" dirty="0">
                <a:cs typeface="+mj-cs"/>
              </a:rPr>
              <a:t>עייפות או אובדן אנרגיה.</a:t>
            </a:r>
          </a:p>
          <a:p>
            <a:r>
              <a:rPr lang="he-IL" sz="8000" dirty="0">
                <a:cs typeface="+mj-cs"/>
              </a:rPr>
              <a:t>תחושה של חוסר ערך או אשמה.</a:t>
            </a:r>
          </a:p>
          <a:p>
            <a:r>
              <a:rPr lang="he-IL" sz="8000" dirty="0">
                <a:cs typeface="+mj-cs"/>
              </a:rPr>
              <a:t>חוסר ריכוז ולקיחת החלטות לקויים. </a:t>
            </a:r>
          </a:p>
          <a:p>
            <a:r>
              <a:rPr lang="he-IL" sz="8000" dirty="0">
                <a:cs typeface="+mj-cs"/>
              </a:rPr>
              <a:t>מחשבות חוזרות ונשנות על מוות והתאבדות.</a:t>
            </a:r>
          </a:p>
          <a:p>
            <a:endParaRPr lang="he-IL" dirty="0"/>
          </a:p>
        </p:txBody>
      </p:sp>
    </p:spTree>
    <p:extLst>
      <p:ext uri="{BB962C8B-B14F-4D97-AF65-F5344CB8AC3E}">
        <p14:creationId xmlns:p14="http://schemas.microsoft.com/office/powerpoint/2010/main" val="22730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C9AF98-478C-4DAA-8B1B-32F743BB1490}"/>
              </a:ext>
            </a:extLst>
          </p:cNvPr>
          <p:cNvSpPr>
            <a:spLocks noGrp="1"/>
          </p:cNvSpPr>
          <p:nvPr>
            <p:ph type="title"/>
          </p:nvPr>
        </p:nvSpPr>
        <p:spPr>
          <a:xfrm>
            <a:off x="1295402" y="982133"/>
            <a:ext cx="9601196" cy="1018118"/>
          </a:xfrm>
        </p:spPr>
        <p:txBody>
          <a:bodyPr>
            <a:normAutofit fontScale="90000"/>
          </a:bodyPr>
          <a:lstStyle/>
          <a:p>
            <a:r>
              <a:rPr lang="he-IL" b="1" cap="all" dirty="0"/>
              <a:t>איך נראים התסמינים של דיכאון בשלבי התפתחות שונים של הילד?</a:t>
            </a:r>
            <a:br>
              <a:rPr lang="he-IL" cap="all" dirty="0"/>
            </a:br>
            <a:endParaRPr lang="he-IL" dirty="0"/>
          </a:p>
        </p:txBody>
      </p:sp>
      <p:sp>
        <p:nvSpPr>
          <p:cNvPr id="3" name="מציין מיקום תוכן 2">
            <a:extLst>
              <a:ext uri="{FF2B5EF4-FFF2-40B4-BE49-F238E27FC236}">
                <a16:creationId xmlns:a16="http://schemas.microsoft.com/office/drawing/2014/main" id="{6B5EFE17-2E6D-4922-905A-DB883EC86C11}"/>
              </a:ext>
            </a:extLst>
          </p:cNvPr>
          <p:cNvSpPr>
            <a:spLocks noGrp="1"/>
          </p:cNvSpPr>
          <p:nvPr>
            <p:ph idx="1"/>
          </p:nvPr>
        </p:nvSpPr>
        <p:spPr>
          <a:xfrm>
            <a:off x="1295401" y="2000251"/>
            <a:ext cx="9601196" cy="3875617"/>
          </a:xfrm>
        </p:spPr>
        <p:txBody>
          <a:bodyPr>
            <a:normAutofit fontScale="70000" lnSpcReduction="20000"/>
          </a:bodyPr>
          <a:lstStyle/>
          <a:p>
            <a:r>
              <a:rPr lang="he-IL" sz="2800" b="1" dirty="0"/>
              <a:t>הביטוי החיצוני של דיכאון אצל ילדים ומתבגרים משתנה יחד עם גילם הכרונולוגי.</a:t>
            </a:r>
          </a:p>
          <a:p>
            <a:r>
              <a:rPr lang="he-IL" sz="2800" b="1" dirty="0"/>
              <a:t>למשל, ילדים מתחת לגיל 3 יבטאו דיכאון באמצעות הבעות פנים, דפוסי שינה, אכילה ומשחק, וזה שונה מהמופע של דיכאון אצל ילדים בני 9 עד 12.</a:t>
            </a:r>
          </a:p>
          <a:p>
            <a:r>
              <a:rPr lang="he-IL" sz="2800" b="1" dirty="0"/>
              <a:t>הסימפטומים המרכזיים, של </a:t>
            </a:r>
            <a:r>
              <a:rPr lang="he-IL" sz="2800" b="1" dirty="0" err="1"/>
              <a:t>אנהדוניה</a:t>
            </a:r>
            <a:r>
              <a:rPr lang="he-IL" sz="2800" b="1" dirty="0"/>
              <a:t> וחוסר תקווה, שינה מוגברת ונסיגה חברתית משתנים עם הגיל, ויש להם נטייה להחמיר. בהמשך, ניצנים ראשוניים של דיכאון אצל ילדים מופיעים בגיל ההתבגרות, כאשר קיימים מתבגרים לא מעטים אשר סובלים מאפיזודה דיכאונית של ממש כבר בגילם הצעיר.</a:t>
            </a:r>
          </a:p>
          <a:p>
            <a:r>
              <a:rPr lang="he-IL" sz="2800" b="1" dirty="0"/>
              <a:t>דיכאון בגיל ההתבגרות עלול לפגוע במכלול תחומי חייו של המתבגר, שנמצא בשנים סוערות ולא קלות כשלעצמן, אך גם בשנים קריטיות מאוד להתפתחותו האישית ולעתידו. יתרה על כן, דיכאון בגיל ההתבגרות עלול להגביר משמעותית את הנטייה לניסיונות אובדניים. דיכאון אצל ילד או מתבגר הוא מצב שנחשב מסוכן ומאיים ויש לטפל בו במהירות. </a:t>
            </a:r>
          </a:p>
          <a:p>
            <a:r>
              <a:rPr lang="he-IL" dirty="0"/>
              <a:t> </a:t>
            </a:r>
          </a:p>
          <a:p>
            <a:endParaRPr lang="he-IL" dirty="0"/>
          </a:p>
        </p:txBody>
      </p:sp>
    </p:spTree>
    <p:extLst>
      <p:ext uri="{BB962C8B-B14F-4D97-AF65-F5344CB8AC3E}">
        <p14:creationId xmlns:p14="http://schemas.microsoft.com/office/powerpoint/2010/main" val="35431696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115</TotalTime>
  <Words>2594</Words>
  <Application>Microsoft Office PowerPoint</Application>
  <PresentationFormat>מסך רחב</PresentationFormat>
  <Paragraphs>164</Paragraphs>
  <Slides>30</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30</vt:i4>
      </vt:variant>
    </vt:vector>
  </HeadingPairs>
  <TitlesOfParts>
    <vt:vector size="36" baseType="lpstr">
      <vt:lpstr>Arial</vt:lpstr>
      <vt:lpstr>Calibri</vt:lpstr>
      <vt:lpstr>Garamond</vt:lpstr>
      <vt:lpstr>Helvetica</vt:lpstr>
      <vt:lpstr>Open Sans Hebrew</vt:lpstr>
      <vt:lpstr>אורגני</vt:lpstr>
      <vt:lpstr>דיכאון אצל ילדים ובני נוער</vt:lpstr>
      <vt:lpstr> הקדמה         דיכאון מה הוא? </vt:lpstr>
      <vt:lpstr>מצגת של PowerPoint‏</vt:lpstr>
      <vt:lpstr>מצגת של PowerPoint‏</vt:lpstr>
      <vt:lpstr>הנה נתונים של שיעור הדיכאון אצל ילדים, עד גיל 18, לפי הארגון האמריקאי למניעת מחלות.   </vt:lpstr>
      <vt:lpstr>נתונים על דיכאון אצל ילדים לפי הCDC</vt:lpstr>
      <vt:lpstr>ובארץ...</vt:lpstr>
      <vt:lpstr>איך מאבחנים דיכאון אצל ילדים ומתבגרים? </vt:lpstr>
      <vt:lpstr>איך נראים התסמינים של דיכאון בשלבי התפתחות שונים של הילד? </vt:lpstr>
      <vt:lpstr>מצגת של PowerPoint‏</vt:lpstr>
      <vt:lpstr>מצגת של PowerPoint‏</vt:lpstr>
      <vt:lpstr>מצגת של PowerPoint‏</vt:lpstr>
      <vt:lpstr>תחלואה הנלווית של דיכאון בילדים ונוער? </vt:lpstr>
      <vt:lpstr>מצגת של PowerPoint‏</vt:lpstr>
      <vt:lpstr>מצגת של PowerPoint‏</vt:lpstr>
      <vt:lpstr>מהעיתונות... דיכאון בזמן קורונה</vt:lpstr>
      <vt:lpstr>מצגת של PowerPoint‏</vt:lpstr>
      <vt:lpstr>מצגת של PowerPoint‏</vt:lpstr>
      <vt:lpstr>הפרעות אכילה</vt:lpstr>
      <vt:lpstr>הקדמה</vt:lpstr>
      <vt:lpstr>סטטיסטיקה נתונים מהעולם המערבי </vt:lpstr>
      <vt:lpstr>מצגת של PowerPoint‏</vt:lpstr>
      <vt:lpstr>מצגת של PowerPoint‏</vt:lpstr>
      <vt:lpstr>מצגת של PowerPoint‏</vt:lpstr>
      <vt:lpstr>מצגת של PowerPoint‏</vt:lpstr>
      <vt:lpstr> ציימנות- אנורקסיה – DSM5 </vt:lpstr>
      <vt:lpstr>ומה נראה בפועל....?</vt:lpstr>
      <vt:lpstr>בולימיה- זללת</vt:lpstr>
      <vt:lpstr>ומה נראה בפועל?</vt:lpstr>
      <vt:lpstr>דרנקורקסיה - הפרעת אכילה חדשה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דיכאון אצל ילדים ובני נוער</dc:title>
  <dc:creator>קורין להב</dc:creator>
  <cp:lastModifiedBy>קורין להב</cp:lastModifiedBy>
  <cp:revision>6</cp:revision>
  <dcterms:created xsi:type="dcterms:W3CDTF">2021-01-15T09:50:26Z</dcterms:created>
  <dcterms:modified xsi:type="dcterms:W3CDTF">2021-01-18T17:53:45Z</dcterms:modified>
</cp:coreProperties>
</file>