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89" r:id="rId3"/>
    <p:sldId id="261" r:id="rId4"/>
    <p:sldId id="266" r:id="rId5"/>
    <p:sldId id="295" r:id="rId6"/>
    <p:sldId id="294" r:id="rId7"/>
    <p:sldId id="271" r:id="rId8"/>
    <p:sldId id="291" r:id="rId9"/>
    <p:sldId id="270" r:id="rId10"/>
    <p:sldId id="264" r:id="rId11"/>
    <p:sldId id="293" r:id="rId12"/>
    <p:sldId id="290" r:id="rId13"/>
    <p:sldId id="276" r:id="rId14"/>
    <p:sldId id="274" r:id="rId15"/>
    <p:sldId id="284" r:id="rId16"/>
    <p:sldId id="285" r:id="rId17"/>
    <p:sldId id="286" r:id="rId18"/>
    <p:sldId id="275" r:id="rId19"/>
    <p:sldId id="287" r:id="rId20"/>
    <p:sldId id="277" r:id="rId21"/>
    <p:sldId id="278" r:id="rId22"/>
    <p:sldId id="297" r:id="rId23"/>
    <p:sldId id="298" r:id="rId24"/>
    <p:sldId id="299" r:id="rId25"/>
    <p:sldId id="280" r:id="rId2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56" d="100"/>
          <a:sy n="56" d="100"/>
        </p:scale>
        <p:origin x="48"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D06A9884-78A3-4406-85AF-DBA092CB3C81}"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84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84705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26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53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84559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41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682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596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1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263044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37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177339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06A9884-78A3-4406-85AF-DBA092CB3C81}"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78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06A9884-78A3-4406-85AF-DBA092CB3C81}"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54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338010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6A9884-78A3-4406-85AF-DBA092CB3C81}"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63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73ACF77-12FF-4043-9E93-8FD6E3D65C7F}" type="datetimeFigureOut">
              <a:rPr lang="he-IL" smtClean="0"/>
              <a:t>כ"ב/טבת/תשפ"א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65894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3ACF77-12FF-4043-9E93-8FD6E3D65C7F}" type="datetimeFigureOut">
              <a:rPr lang="he-IL" smtClean="0"/>
              <a:t>כ"ב/טבת/תשפ"א</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6A9884-78A3-4406-85AF-DBA092CB3C81}" type="slidenum">
              <a:rPr lang="he-IL" smtClean="0"/>
              <a:t>‹#›</a:t>
            </a:fld>
            <a:endParaRPr lang="he-IL"/>
          </a:p>
        </p:txBody>
      </p:sp>
    </p:spTree>
    <p:extLst>
      <p:ext uri="{BB962C8B-B14F-4D97-AF65-F5344CB8AC3E}">
        <p14:creationId xmlns:p14="http://schemas.microsoft.com/office/powerpoint/2010/main" val="1274190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781E3D-48B1-4BB2-8A4E-759A5B28BCFE}"/>
              </a:ext>
            </a:extLst>
          </p:cNvPr>
          <p:cNvSpPr>
            <a:spLocks noGrp="1"/>
          </p:cNvSpPr>
          <p:nvPr>
            <p:ph type="ctrTitle"/>
          </p:nvPr>
        </p:nvSpPr>
        <p:spPr/>
        <p:txBody>
          <a:bodyPr/>
          <a:lstStyle/>
          <a:p>
            <a:r>
              <a:rPr lang="he-IL" dirty="0"/>
              <a:t>פסיכופתולוגיה </a:t>
            </a:r>
          </a:p>
        </p:txBody>
      </p:sp>
      <p:sp>
        <p:nvSpPr>
          <p:cNvPr id="3" name="כותרת משנה 2">
            <a:extLst>
              <a:ext uri="{FF2B5EF4-FFF2-40B4-BE49-F238E27FC236}">
                <a16:creationId xmlns:a16="http://schemas.microsoft.com/office/drawing/2014/main" id="{A1B10A8C-0F7D-4E97-82A1-912AF8D288D6}"/>
              </a:ext>
            </a:extLst>
          </p:cNvPr>
          <p:cNvSpPr>
            <a:spLocks noGrp="1"/>
          </p:cNvSpPr>
          <p:nvPr>
            <p:ph type="subTitle" idx="1"/>
          </p:nvPr>
        </p:nvSpPr>
        <p:spPr/>
        <p:txBody>
          <a:bodyPr>
            <a:normAutofit lnSpcReduction="10000"/>
          </a:bodyPr>
          <a:lstStyle/>
          <a:p>
            <a:r>
              <a:rPr lang="he-IL" dirty="0"/>
              <a:t>אצל ילדים ובני נוער</a:t>
            </a:r>
          </a:p>
          <a:p>
            <a:endParaRPr lang="he-IL" dirty="0"/>
          </a:p>
          <a:p>
            <a:r>
              <a:rPr lang="he-IL" dirty="0"/>
              <a:t>מרצה- רחל נחום</a:t>
            </a:r>
          </a:p>
        </p:txBody>
      </p:sp>
    </p:spTree>
    <p:extLst>
      <p:ext uri="{BB962C8B-B14F-4D97-AF65-F5344CB8AC3E}">
        <p14:creationId xmlns:p14="http://schemas.microsoft.com/office/powerpoint/2010/main" val="384115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95B07F-28B8-4217-BBAD-000C970A50DA}"/>
              </a:ext>
            </a:extLst>
          </p:cNvPr>
          <p:cNvSpPr>
            <a:spLocks noGrp="1"/>
          </p:cNvSpPr>
          <p:nvPr>
            <p:ph type="title"/>
          </p:nvPr>
        </p:nvSpPr>
        <p:spPr>
          <a:xfrm>
            <a:off x="1295402" y="982133"/>
            <a:ext cx="9601196" cy="582508"/>
          </a:xfrm>
        </p:spPr>
        <p:txBody>
          <a:bodyPr>
            <a:normAutofit fontScale="90000"/>
          </a:bodyPr>
          <a:lstStyle/>
          <a:p>
            <a:r>
              <a:rPr lang="he-IL" dirty="0"/>
              <a:t>התקף חרדה</a:t>
            </a:r>
          </a:p>
        </p:txBody>
      </p:sp>
      <p:sp>
        <p:nvSpPr>
          <p:cNvPr id="3" name="מציין מיקום תוכן 2">
            <a:extLst>
              <a:ext uri="{FF2B5EF4-FFF2-40B4-BE49-F238E27FC236}">
                <a16:creationId xmlns:a16="http://schemas.microsoft.com/office/drawing/2014/main" id="{A9E3DED2-DF4F-46A5-A4FE-0CDDC22ED366}"/>
              </a:ext>
            </a:extLst>
          </p:cNvPr>
          <p:cNvSpPr>
            <a:spLocks noGrp="1"/>
          </p:cNvSpPr>
          <p:nvPr>
            <p:ph idx="1"/>
          </p:nvPr>
        </p:nvSpPr>
        <p:spPr>
          <a:xfrm>
            <a:off x="1295401" y="1493520"/>
            <a:ext cx="9601196" cy="4531360"/>
          </a:xfrm>
        </p:spPr>
        <p:txBody>
          <a:bodyPr>
            <a:normAutofit/>
          </a:bodyPr>
          <a:lstStyle/>
          <a:p>
            <a:r>
              <a:rPr lang="he-IL" dirty="0"/>
              <a:t>התקף חרדה (התקף פאניקה) הוא, למעשה, מקרה של "אזעקת שווא" של מערכת ההתרעה המצויה בגוף שלנו זה עשרות אלפי שנים. מערכת זו עתיקה מאוד ומופעלת כשיש חשש לסכנה המאיימת על האדם. </a:t>
            </a:r>
          </a:p>
          <a:p>
            <a:r>
              <a:rPr lang="he-IL" dirty="0"/>
              <a:t>התקף חרדה - הילד חווה התקפים קצרים ואינטנסיביים של פחד עז המלווה בסימפטומים גופניים כהזעה, רעידות, כאבי בטן וראש, בחילות.</a:t>
            </a:r>
          </a:p>
          <a:p>
            <a:r>
              <a:rPr lang="he-IL" dirty="0"/>
              <a:t>התקפי חרדה (שנקראים גם "התקפי פאניקה") הם התקפים שמופיעים ללא סיבה ברורה, ובמסגרתם עלולים לחוש חרדה או פחד גדול, לרוב עם תחושות גופניות של עלפון, דופק לב מהיר ומורגש, הזעה, תחושת חום וסחרחורת, צורך לרוץ לשירותים - ותסמינים נוספים.</a:t>
            </a:r>
          </a:p>
          <a:p>
            <a:endParaRPr lang="he-IL" dirty="0"/>
          </a:p>
        </p:txBody>
      </p:sp>
    </p:spTree>
    <p:extLst>
      <p:ext uri="{BB962C8B-B14F-4D97-AF65-F5344CB8AC3E}">
        <p14:creationId xmlns:p14="http://schemas.microsoft.com/office/powerpoint/2010/main" val="422109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794C4FE-264B-431B-B8F8-751CB24E4828}"/>
              </a:ext>
            </a:extLst>
          </p:cNvPr>
          <p:cNvSpPr>
            <a:spLocks noGrp="1"/>
          </p:cNvSpPr>
          <p:nvPr>
            <p:ph idx="1"/>
          </p:nvPr>
        </p:nvSpPr>
        <p:spPr/>
        <p:txBody>
          <a:bodyPr/>
          <a:lstStyle/>
          <a:p>
            <a:r>
              <a:rPr lang="he-IL" b="1" dirty="0"/>
              <a:t>כמה זמן זה נמשך?</a:t>
            </a:r>
          </a:p>
          <a:p>
            <a:r>
              <a:rPr lang="he-IL" dirty="0"/>
              <a:t>התקף חרדה ממוצע, מתחילתו ועד לשיא עוצמתו, נמשך לרוב בין שתיים לחמש דקות. בפרק זמן זה ההתקף מגיע ל"שיא" שאחריו נותרת תחושה לא נוחה, אם כי לרוב ללא התסמינים של דפיקות לב מואצות או קוצר נשימה. במקרים רבים, שיא התחושה הלא נוחה מקביל לשיא ההתקף, ואחר כך באה ירידה בעוצמת התחושות המאיימות האופייניות להתקף</a:t>
            </a:r>
          </a:p>
          <a:p>
            <a:endParaRPr lang="he-IL" dirty="0"/>
          </a:p>
        </p:txBody>
      </p:sp>
    </p:spTree>
    <p:extLst>
      <p:ext uri="{BB962C8B-B14F-4D97-AF65-F5344CB8AC3E}">
        <p14:creationId xmlns:p14="http://schemas.microsoft.com/office/powerpoint/2010/main" val="50003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9BA8A7-68D2-41A9-B3AB-F86C7FFD18DB}"/>
              </a:ext>
            </a:extLst>
          </p:cNvPr>
          <p:cNvSpPr>
            <a:spLocks noGrp="1"/>
          </p:cNvSpPr>
          <p:nvPr>
            <p:ph type="title"/>
          </p:nvPr>
        </p:nvSpPr>
        <p:spPr/>
        <p:txBody>
          <a:bodyPr/>
          <a:lstStyle/>
          <a:p>
            <a:endParaRPr lang="he-IL"/>
          </a:p>
        </p:txBody>
      </p:sp>
      <p:pic>
        <p:nvPicPr>
          <p:cNvPr id="5" name="מציין מיקום תוכן 4">
            <a:extLst>
              <a:ext uri="{FF2B5EF4-FFF2-40B4-BE49-F238E27FC236}">
                <a16:creationId xmlns:a16="http://schemas.microsoft.com/office/drawing/2014/main" id="{5FC63D63-88D9-4A00-BA1C-4555EADCCFA1}"/>
              </a:ext>
            </a:extLst>
          </p:cNvPr>
          <p:cNvPicPr>
            <a:picLocks noGrp="1" noChangeAspect="1"/>
          </p:cNvPicPr>
          <p:nvPr>
            <p:ph idx="1"/>
          </p:nvPr>
        </p:nvPicPr>
        <p:blipFill>
          <a:blip r:embed="rId2"/>
          <a:stretch>
            <a:fillRect/>
          </a:stretch>
        </p:blipFill>
        <p:spPr>
          <a:xfrm>
            <a:off x="0" y="200025"/>
            <a:ext cx="12059920" cy="6457950"/>
          </a:xfrm>
          <a:prstGeom prst="rect">
            <a:avLst/>
          </a:prstGeom>
        </p:spPr>
      </p:pic>
    </p:spTree>
    <p:extLst>
      <p:ext uri="{BB962C8B-B14F-4D97-AF65-F5344CB8AC3E}">
        <p14:creationId xmlns:p14="http://schemas.microsoft.com/office/powerpoint/2010/main" val="129437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9393DC-5C8B-473C-823C-4820424FD840}"/>
              </a:ext>
            </a:extLst>
          </p:cNvPr>
          <p:cNvSpPr>
            <a:spLocks noGrp="1"/>
          </p:cNvSpPr>
          <p:nvPr>
            <p:ph type="title"/>
          </p:nvPr>
        </p:nvSpPr>
        <p:spPr/>
        <p:txBody>
          <a:bodyPr/>
          <a:lstStyle/>
          <a:p>
            <a:r>
              <a:rPr lang="he-IL" dirty="0"/>
              <a:t>סוגי הפרעות חרדה</a:t>
            </a:r>
          </a:p>
        </p:txBody>
      </p:sp>
      <p:sp>
        <p:nvSpPr>
          <p:cNvPr id="3" name="מציין מיקום תוכן 2">
            <a:extLst>
              <a:ext uri="{FF2B5EF4-FFF2-40B4-BE49-F238E27FC236}">
                <a16:creationId xmlns:a16="http://schemas.microsoft.com/office/drawing/2014/main" id="{99A803E0-E372-42F1-BB99-A60347E6539A}"/>
              </a:ext>
            </a:extLst>
          </p:cNvPr>
          <p:cNvSpPr>
            <a:spLocks noGrp="1"/>
          </p:cNvSpPr>
          <p:nvPr>
            <p:ph idx="1"/>
          </p:nvPr>
        </p:nvSpPr>
        <p:spPr/>
        <p:txBody>
          <a:bodyPr>
            <a:normAutofit/>
          </a:bodyPr>
          <a:lstStyle/>
          <a:p>
            <a:pPr algn="ctr"/>
            <a:endParaRPr lang="he-IL" sz="3600" dirty="0"/>
          </a:p>
          <a:p>
            <a:pPr algn="ctr"/>
            <a:r>
              <a:rPr lang="he-IL" sz="3600" dirty="0"/>
              <a:t>הפרעות פאניקה </a:t>
            </a:r>
            <a:r>
              <a:rPr lang="he-IL" sz="3600" dirty="0" err="1"/>
              <a:t>ואגרופוביה</a:t>
            </a:r>
            <a:endParaRPr lang="he-IL" sz="3600" dirty="0"/>
          </a:p>
        </p:txBody>
      </p:sp>
    </p:spTree>
    <p:extLst>
      <p:ext uri="{BB962C8B-B14F-4D97-AF65-F5344CB8AC3E}">
        <p14:creationId xmlns:p14="http://schemas.microsoft.com/office/powerpoint/2010/main" val="284635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4">
            <a:extLst>
              <a:ext uri="{FF2B5EF4-FFF2-40B4-BE49-F238E27FC236}">
                <a16:creationId xmlns:a16="http://schemas.microsoft.com/office/drawing/2014/main" id="{966BED33-DAD6-4805-A104-58DA9151518C}"/>
              </a:ext>
            </a:extLst>
          </p:cNvPr>
          <p:cNvGraphicFramePr>
            <a:graphicFrameLocks noGrp="1"/>
          </p:cNvGraphicFramePr>
          <p:nvPr>
            <p:ph idx="1"/>
            <p:extLst>
              <p:ext uri="{D42A27DB-BD31-4B8C-83A1-F6EECF244321}">
                <p14:modId xmlns:p14="http://schemas.microsoft.com/office/powerpoint/2010/main" val="1680166645"/>
              </p:ext>
            </p:extLst>
          </p:nvPr>
        </p:nvGraphicFramePr>
        <p:xfrm>
          <a:off x="1200154" y="876301"/>
          <a:ext cx="9629771" cy="5188403"/>
        </p:xfrm>
        <a:graphic>
          <a:graphicData uri="http://schemas.openxmlformats.org/drawingml/2006/table">
            <a:tbl>
              <a:tblPr rtl="1" firstRow="1" bandRow="1">
                <a:tableStyleId>{5C22544A-7EE6-4342-B048-85BDC9FD1C3A}</a:tableStyleId>
              </a:tblPr>
              <a:tblGrid>
                <a:gridCol w="3306558">
                  <a:extLst>
                    <a:ext uri="{9D8B030D-6E8A-4147-A177-3AD203B41FA5}">
                      <a16:colId xmlns:a16="http://schemas.microsoft.com/office/drawing/2014/main" val="2637357236"/>
                    </a:ext>
                  </a:extLst>
                </a:gridCol>
                <a:gridCol w="3258587">
                  <a:extLst>
                    <a:ext uri="{9D8B030D-6E8A-4147-A177-3AD203B41FA5}">
                      <a16:colId xmlns:a16="http://schemas.microsoft.com/office/drawing/2014/main" val="3698046545"/>
                    </a:ext>
                  </a:extLst>
                </a:gridCol>
                <a:gridCol w="3064626">
                  <a:extLst>
                    <a:ext uri="{9D8B030D-6E8A-4147-A177-3AD203B41FA5}">
                      <a16:colId xmlns:a16="http://schemas.microsoft.com/office/drawing/2014/main" val="3617490713"/>
                    </a:ext>
                  </a:extLst>
                </a:gridCol>
              </a:tblGrid>
              <a:tr h="378973">
                <a:tc>
                  <a:txBody>
                    <a:bodyPr/>
                    <a:lstStyle/>
                    <a:p>
                      <a:pPr rtl="1"/>
                      <a:r>
                        <a:rPr lang="he-IL" dirty="0"/>
                        <a:t>ההפרעה</a:t>
                      </a:r>
                    </a:p>
                  </a:txBody>
                  <a:tcPr/>
                </a:tc>
                <a:tc>
                  <a:txBody>
                    <a:bodyPr/>
                    <a:lstStyle/>
                    <a:p>
                      <a:pPr rtl="1"/>
                      <a:r>
                        <a:rPr lang="he-IL" dirty="0"/>
                        <a:t>מאפייני ליבה</a:t>
                      </a:r>
                    </a:p>
                  </a:txBody>
                  <a:tcPr/>
                </a:tc>
                <a:tc>
                  <a:txBody>
                    <a:bodyPr/>
                    <a:lstStyle/>
                    <a:p>
                      <a:pPr rtl="1"/>
                      <a:r>
                        <a:rPr lang="he-IL" dirty="0"/>
                        <a:t>מאפיינים מקושרים</a:t>
                      </a:r>
                    </a:p>
                  </a:txBody>
                  <a:tcPr/>
                </a:tc>
                <a:extLst>
                  <a:ext uri="{0D108BD9-81ED-4DB2-BD59-A6C34878D82A}">
                    <a16:rowId xmlns:a16="http://schemas.microsoft.com/office/drawing/2014/main" val="3443693743"/>
                  </a:ext>
                </a:extLst>
              </a:tr>
              <a:tr h="4394922">
                <a:tc>
                  <a:txBody>
                    <a:bodyPr/>
                    <a:lstStyle/>
                    <a:p>
                      <a:pPr rtl="1"/>
                      <a:r>
                        <a:rPr lang="he-IL" dirty="0"/>
                        <a:t>חרדת </a:t>
                      </a:r>
                      <a:r>
                        <a:rPr lang="he-IL" dirty="0" err="1"/>
                        <a:t>ספרציה</a:t>
                      </a:r>
                      <a:endParaRPr lang="he-IL" dirty="0"/>
                    </a:p>
                  </a:txBody>
                  <a:tcPr/>
                </a:tc>
                <a:tc>
                  <a:txBody>
                    <a:bodyPr/>
                    <a:lstStyle/>
                    <a:p>
                      <a:pPr rtl="1"/>
                      <a:r>
                        <a:rPr lang="he-IL" dirty="0"/>
                        <a:t>פחד או דאגה שמשהו</a:t>
                      </a:r>
                    </a:p>
                    <a:p>
                      <a:pPr rtl="1"/>
                      <a:r>
                        <a:rPr lang="he-IL" dirty="0"/>
                        <a:t>רע יקרה לילד או</a:t>
                      </a:r>
                    </a:p>
                    <a:p>
                      <a:pPr rtl="1"/>
                      <a:r>
                        <a:rPr lang="he-IL" dirty="0"/>
                        <a:t>לדמות המטפלת (לרוב</a:t>
                      </a:r>
                    </a:p>
                    <a:p>
                      <a:pPr rtl="1"/>
                      <a:r>
                        <a:rPr lang="he-IL" dirty="0"/>
                        <a:t>ההורה) כאשר הם</a:t>
                      </a:r>
                    </a:p>
                    <a:p>
                      <a:pPr rtl="1"/>
                      <a:r>
                        <a:rPr lang="he-IL" dirty="0"/>
                        <a:t>נפרדים. כתוצאה</a:t>
                      </a:r>
                    </a:p>
                    <a:p>
                      <a:pPr rtl="1"/>
                      <a:r>
                        <a:rPr lang="he-IL" dirty="0"/>
                        <a:t>מאמונה זו, הילד נמנע</a:t>
                      </a:r>
                    </a:p>
                    <a:p>
                      <a:pPr rtl="1"/>
                      <a:r>
                        <a:rPr lang="he-IL" dirty="0"/>
                        <a:t>מהיפרדות מדמות זו.</a:t>
                      </a:r>
                    </a:p>
                  </a:txBody>
                  <a:tcPr/>
                </a:tc>
                <a:tc>
                  <a:txBody>
                    <a:bodyPr/>
                    <a:lstStyle/>
                    <a:p>
                      <a:pPr rtl="1"/>
                      <a:r>
                        <a:rPr lang="he-IL" dirty="0"/>
                        <a:t>חלומות או סיוטים אודות ההיפרדות</a:t>
                      </a:r>
                    </a:p>
                    <a:p>
                      <a:pPr rtl="1"/>
                      <a:r>
                        <a:rPr lang="he-IL" dirty="0"/>
                        <a:t> סירוב להתמודד עם מצב הכולל היפרדות, כולל שינה</a:t>
                      </a:r>
                    </a:p>
                    <a:p>
                      <a:pPr rtl="1"/>
                      <a:r>
                        <a:rPr lang="he-IL" dirty="0"/>
                        <a:t>מחוץ לבית, הליכה לבית הספר, ביקור חברים, וכן</a:t>
                      </a:r>
                    </a:p>
                    <a:p>
                      <a:pPr rtl="1"/>
                      <a:r>
                        <a:rPr lang="he-IL" dirty="0"/>
                        <a:t>הישארות בבית לבד או עם שמרטף .</a:t>
                      </a:r>
                    </a:p>
                    <a:p>
                      <a:pPr rtl="1"/>
                      <a:r>
                        <a:rPr lang="he-IL" dirty="0"/>
                        <a:t> דאגה להשלכות ההיפרדות, כגון פחד מחטיפה, פציעה או מוות של הילד או של הדמות המטפלת.</a:t>
                      </a:r>
                    </a:p>
                    <a:p>
                      <a:pPr rtl="1"/>
                      <a:r>
                        <a:rPr lang="he-IL" dirty="0"/>
                        <a:t> סימפטומים פיזיולוגיים כשצפויה היפרדות מהדמות המטפלת, כגון הקאות, שלשולים וכאבי בטן. </a:t>
                      </a:r>
                    </a:p>
                  </a:txBody>
                  <a:tcPr/>
                </a:tc>
                <a:extLst>
                  <a:ext uri="{0D108BD9-81ED-4DB2-BD59-A6C34878D82A}">
                    <a16:rowId xmlns:a16="http://schemas.microsoft.com/office/drawing/2014/main" val="2401154323"/>
                  </a:ext>
                </a:extLst>
              </a:tr>
              <a:tr h="414508">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4066172371"/>
                  </a:ext>
                </a:extLst>
              </a:tr>
            </a:tbl>
          </a:graphicData>
        </a:graphic>
      </p:graphicFrame>
    </p:spTree>
    <p:extLst>
      <p:ext uri="{BB962C8B-B14F-4D97-AF65-F5344CB8AC3E}">
        <p14:creationId xmlns:p14="http://schemas.microsoft.com/office/powerpoint/2010/main" val="154944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4">
            <a:extLst>
              <a:ext uri="{FF2B5EF4-FFF2-40B4-BE49-F238E27FC236}">
                <a16:creationId xmlns:a16="http://schemas.microsoft.com/office/drawing/2014/main" id="{B2D05D49-23C2-4447-A091-26BE9C63CCFC}"/>
              </a:ext>
            </a:extLst>
          </p:cNvPr>
          <p:cNvGraphicFramePr>
            <a:graphicFrameLocks noGrp="1"/>
          </p:cNvGraphicFramePr>
          <p:nvPr>
            <p:ph idx="1"/>
            <p:extLst>
              <p:ext uri="{D42A27DB-BD31-4B8C-83A1-F6EECF244321}">
                <p14:modId xmlns:p14="http://schemas.microsoft.com/office/powerpoint/2010/main" val="4234827511"/>
              </p:ext>
            </p:extLst>
          </p:nvPr>
        </p:nvGraphicFramePr>
        <p:xfrm>
          <a:off x="9528" y="628650"/>
          <a:ext cx="11534772" cy="7151050"/>
        </p:xfrm>
        <a:graphic>
          <a:graphicData uri="http://schemas.openxmlformats.org/drawingml/2006/table">
            <a:tbl>
              <a:tblPr rtl="1" firstRow="1" bandRow="1">
                <a:tableStyleId>{5C22544A-7EE6-4342-B048-85BDC9FD1C3A}</a:tableStyleId>
              </a:tblPr>
              <a:tblGrid>
                <a:gridCol w="3844924">
                  <a:extLst>
                    <a:ext uri="{9D8B030D-6E8A-4147-A177-3AD203B41FA5}">
                      <a16:colId xmlns:a16="http://schemas.microsoft.com/office/drawing/2014/main" val="368714296"/>
                    </a:ext>
                  </a:extLst>
                </a:gridCol>
                <a:gridCol w="3844924">
                  <a:extLst>
                    <a:ext uri="{9D8B030D-6E8A-4147-A177-3AD203B41FA5}">
                      <a16:colId xmlns:a16="http://schemas.microsoft.com/office/drawing/2014/main" val="3537972048"/>
                    </a:ext>
                  </a:extLst>
                </a:gridCol>
                <a:gridCol w="3844924">
                  <a:extLst>
                    <a:ext uri="{9D8B030D-6E8A-4147-A177-3AD203B41FA5}">
                      <a16:colId xmlns:a16="http://schemas.microsoft.com/office/drawing/2014/main" val="1852782412"/>
                    </a:ext>
                  </a:extLst>
                </a:gridCol>
              </a:tblGrid>
              <a:tr h="6135436">
                <a:tc>
                  <a:txBody>
                    <a:bodyPr/>
                    <a:lstStyle/>
                    <a:p>
                      <a:pPr rtl="1"/>
                      <a:r>
                        <a:rPr lang="he-IL" sz="2400" dirty="0"/>
                        <a:t>הפרעת חרדה מוכללת</a:t>
                      </a:r>
                    </a:p>
                    <a:p>
                      <a:pPr rtl="1"/>
                      <a:endParaRPr lang="he-IL" dirty="0"/>
                    </a:p>
                  </a:txBody>
                  <a:tcPr/>
                </a:tc>
                <a:tc>
                  <a:txBody>
                    <a:bodyPr/>
                    <a:lstStyle/>
                    <a:p>
                      <a:pPr rtl="1"/>
                      <a:r>
                        <a:rPr lang="he-IL" sz="2400" dirty="0"/>
                        <a:t>נטייה לדאגה לטווח</a:t>
                      </a:r>
                    </a:p>
                    <a:p>
                      <a:pPr rtl="1"/>
                      <a:r>
                        <a:rPr lang="he-IL" sz="2400" dirty="0"/>
                        <a:t>רחב של תרחישים</a:t>
                      </a:r>
                    </a:p>
                    <a:p>
                      <a:pPr rtl="1"/>
                      <a:r>
                        <a:rPr lang="he-IL" sz="2400" dirty="0"/>
                        <a:t>שליליים אפשריים,</a:t>
                      </a:r>
                    </a:p>
                    <a:p>
                      <a:pPr rtl="1"/>
                      <a:r>
                        <a:rPr lang="he-IL" sz="2400" dirty="0" err="1"/>
                        <a:t>ציפיה</a:t>
                      </a:r>
                      <a:r>
                        <a:rPr lang="he-IL" sz="2400" dirty="0"/>
                        <a:t> שמשהו רע</a:t>
                      </a:r>
                    </a:p>
                    <a:p>
                      <a:pPr rtl="1"/>
                      <a:r>
                        <a:rPr lang="he-IL" sz="2400" dirty="0"/>
                        <a:t>יתרחש. </a:t>
                      </a:r>
                    </a:p>
                    <a:p>
                      <a:pPr rtl="1"/>
                      <a:endParaRPr lang="he-IL" dirty="0"/>
                    </a:p>
                  </a:txBody>
                  <a:tcPr/>
                </a:tc>
                <a:tc>
                  <a:txBody>
                    <a:bodyPr/>
                    <a:lstStyle/>
                    <a:p>
                      <a:pPr rtl="1"/>
                      <a:r>
                        <a:rPr lang="he-IL" sz="2400" dirty="0"/>
                        <a:t>דאגה חוזרת ונרחבת בנוגע למספר נושאים, כגון מצב כלכלי, חברויות, מטלות בית-ספר, ביצועים בספורט, בריאות של עצמי ומשפחתי וכן אירועים</a:t>
                      </a:r>
                    </a:p>
                    <a:p>
                      <a:pPr rtl="1"/>
                      <a:r>
                        <a:rPr lang="he-IL" sz="2400" dirty="0"/>
                        <a:t>שוליים ויומיומיים.</a:t>
                      </a:r>
                    </a:p>
                    <a:p>
                      <a:pPr rtl="1"/>
                      <a:r>
                        <a:rPr lang="he-IL" sz="2400" dirty="0"/>
                        <a:t> נטייה לחפש הרגעה לפחדים מן ההורים או הסביבה</a:t>
                      </a:r>
                    </a:p>
                    <a:p>
                      <a:pPr rtl="1"/>
                      <a:r>
                        <a:rPr lang="he-IL" sz="2400" dirty="0"/>
                        <a:t> הימנעות מחידושים ושינויים, מחדשות שליליות,</a:t>
                      </a:r>
                    </a:p>
                    <a:p>
                      <a:pPr rtl="1"/>
                      <a:r>
                        <a:rPr lang="he-IL" sz="2400" dirty="0"/>
                        <a:t>אירועים לא וודאים או מוכרים, וכן מעשיית טעויות.</a:t>
                      </a:r>
                    </a:p>
                    <a:p>
                      <a:pPr rtl="1"/>
                      <a:r>
                        <a:rPr lang="he-IL" sz="2400" dirty="0"/>
                        <a:t> סימפטומים פיזיולוגיים, חוסר שינה ונרגנות בזמן</a:t>
                      </a:r>
                    </a:p>
                    <a:p>
                      <a:pPr rtl="1"/>
                      <a:r>
                        <a:rPr lang="he-IL" sz="2400" dirty="0"/>
                        <a:t>הדאגה. </a:t>
                      </a:r>
                    </a:p>
                  </a:txBody>
                  <a:tcPr/>
                </a:tc>
                <a:extLst>
                  <a:ext uri="{0D108BD9-81ED-4DB2-BD59-A6C34878D82A}">
                    <a16:rowId xmlns:a16="http://schemas.microsoft.com/office/drawing/2014/main" val="628493181"/>
                  </a:ext>
                </a:extLst>
              </a:tr>
              <a:tr h="507807">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979455595"/>
                  </a:ext>
                </a:extLst>
              </a:tr>
              <a:tr h="507807">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34866815"/>
                  </a:ext>
                </a:extLst>
              </a:tr>
            </a:tbl>
          </a:graphicData>
        </a:graphic>
      </p:graphicFrame>
    </p:spTree>
    <p:extLst>
      <p:ext uri="{BB962C8B-B14F-4D97-AF65-F5344CB8AC3E}">
        <p14:creationId xmlns:p14="http://schemas.microsoft.com/office/powerpoint/2010/main" val="247233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4">
            <a:extLst>
              <a:ext uri="{FF2B5EF4-FFF2-40B4-BE49-F238E27FC236}">
                <a16:creationId xmlns:a16="http://schemas.microsoft.com/office/drawing/2014/main" id="{1522E634-07DF-4B84-8B45-626FF2ED8265}"/>
              </a:ext>
            </a:extLst>
          </p:cNvPr>
          <p:cNvGraphicFramePr>
            <a:graphicFrameLocks noGrp="1"/>
          </p:cNvGraphicFramePr>
          <p:nvPr>
            <p:ph idx="1"/>
            <p:extLst>
              <p:ext uri="{D42A27DB-BD31-4B8C-83A1-F6EECF244321}">
                <p14:modId xmlns:p14="http://schemas.microsoft.com/office/powerpoint/2010/main" val="1335479887"/>
              </p:ext>
            </p:extLst>
          </p:nvPr>
        </p:nvGraphicFramePr>
        <p:xfrm>
          <a:off x="581025" y="657225"/>
          <a:ext cx="10925175" cy="5591175"/>
        </p:xfrm>
        <a:graphic>
          <a:graphicData uri="http://schemas.openxmlformats.org/drawingml/2006/table">
            <a:tbl>
              <a:tblPr rtl="1" firstRow="1" bandRow="1">
                <a:tableStyleId>{5C22544A-7EE6-4342-B048-85BDC9FD1C3A}</a:tableStyleId>
              </a:tblPr>
              <a:tblGrid>
                <a:gridCol w="3641725">
                  <a:extLst>
                    <a:ext uri="{9D8B030D-6E8A-4147-A177-3AD203B41FA5}">
                      <a16:colId xmlns:a16="http://schemas.microsoft.com/office/drawing/2014/main" val="2156525892"/>
                    </a:ext>
                  </a:extLst>
                </a:gridCol>
                <a:gridCol w="3641725">
                  <a:extLst>
                    <a:ext uri="{9D8B030D-6E8A-4147-A177-3AD203B41FA5}">
                      <a16:colId xmlns:a16="http://schemas.microsoft.com/office/drawing/2014/main" val="3828506539"/>
                    </a:ext>
                  </a:extLst>
                </a:gridCol>
                <a:gridCol w="3641725">
                  <a:extLst>
                    <a:ext uri="{9D8B030D-6E8A-4147-A177-3AD203B41FA5}">
                      <a16:colId xmlns:a16="http://schemas.microsoft.com/office/drawing/2014/main" val="15528163"/>
                    </a:ext>
                  </a:extLst>
                </a:gridCol>
              </a:tblGrid>
              <a:tr h="4720908">
                <a:tc>
                  <a:txBody>
                    <a:bodyPr/>
                    <a:lstStyle/>
                    <a:p>
                      <a:pPr rtl="1"/>
                      <a:r>
                        <a:rPr lang="he-IL" sz="2400" dirty="0"/>
                        <a:t>חרדה חברתית</a:t>
                      </a:r>
                    </a:p>
                    <a:p>
                      <a:pPr rtl="1"/>
                      <a:endParaRPr lang="he-IL" dirty="0"/>
                    </a:p>
                  </a:txBody>
                  <a:tcPr/>
                </a:tc>
                <a:tc>
                  <a:txBody>
                    <a:bodyPr/>
                    <a:lstStyle/>
                    <a:p>
                      <a:pPr rtl="1"/>
                      <a:r>
                        <a:rPr lang="he-IL" sz="2400" dirty="0"/>
                        <a:t>פחד להיות עם אנשים אחרים. </a:t>
                      </a:r>
                      <a:r>
                        <a:rPr lang="he-IL" sz="2400" dirty="0" err="1"/>
                        <a:t>המנעות</a:t>
                      </a:r>
                      <a:r>
                        <a:rPr lang="he-IL" sz="2400" dirty="0"/>
                        <a:t> מאינטראקציות חברתיות. בדידות. </a:t>
                      </a:r>
                    </a:p>
                    <a:p>
                      <a:pPr rtl="1"/>
                      <a:endParaRPr lang="he-IL" dirty="0"/>
                    </a:p>
                  </a:txBody>
                  <a:tcPr/>
                </a:tc>
                <a:tc>
                  <a:txBody>
                    <a:bodyPr/>
                    <a:lstStyle/>
                    <a:p>
                      <a:pPr rtl="1"/>
                      <a:r>
                        <a:rPr lang="he-IL" sz="2400" dirty="0"/>
                        <a:t>פחד והימנעות</a:t>
                      </a:r>
                    </a:p>
                    <a:p>
                      <a:pPr rtl="1"/>
                      <a:r>
                        <a:rPr lang="he-IL" sz="2400" dirty="0"/>
                        <a:t>מאינטראקציות</a:t>
                      </a:r>
                    </a:p>
                    <a:p>
                      <a:pPr rtl="1"/>
                      <a:r>
                        <a:rPr lang="he-IL" sz="2400" dirty="0"/>
                        <a:t>חברתיות או הופעה</a:t>
                      </a:r>
                    </a:p>
                    <a:p>
                      <a:pPr rtl="1"/>
                      <a:r>
                        <a:rPr lang="he-IL" sz="2400" dirty="0"/>
                        <a:t>חברתית בעקבות</a:t>
                      </a:r>
                    </a:p>
                    <a:p>
                      <a:pPr rtl="1"/>
                      <a:r>
                        <a:rPr lang="he-IL" sz="2400" dirty="0"/>
                        <a:t>אמונה כי אחרים יעריכו</a:t>
                      </a:r>
                    </a:p>
                    <a:p>
                      <a:pPr rtl="1"/>
                      <a:r>
                        <a:rPr lang="he-IL" sz="2400" dirty="0"/>
                        <a:t>את הילד באופן שלילי. </a:t>
                      </a:r>
                    </a:p>
                    <a:p>
                      <a:pPr rtl="1"/>
                      <a:endParaRPr lang="he-IL" dirty="0"/>
                    </a:p>
                  </a:txBody>
                  <a:tcPr/>
                </a:tc>
                <a:extLst>
                  <a:ext uri="{0D108BD9-81ED-4DB2-BD59-A6C34878D82A}">
                    <a16:rowId xmlns:a16="http://schemas.microsoft.com/office/drawing/2014/main" val="3540003584"/>
                  </a:ext>
                </a:extLst>
              </a:tr>
              <a:tr h="870267">
                <a:tc>
                  <a:txBody>
                    <a:bodyPr/>
                    <a:lstStyle/>
                    <a:p>
                      <a:pPr rtl="1"/>
                      <a:endParaRPr lang="he-IL"/>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629934107"/>
                  </a:ext>
                </a:extLst>
              </a:tr>
            </a:tbl>
          </a:graphicData>
        </a:graphic>
      </p:graphicFrame>
    </p:spTree>
    <p:extLst>
      <p:ext uri="{BB962C8B-B14F-4D97-AF65-F5344CB8AC3E}">
        <p14:creationId xmlns:p14="http://schemas.microsoft.com/office/powerpoint/2010/main" val="52840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4">
            <a:extLst>
              <a:ext uri="{FF2B5EF4-FFF2-40B4-BE49-F238E27FC236}">
                <a16:creationId xmlns:a16="http://schemas.microsoft.com/office/drawing/2014/main" id="{CA8998D5-0438-4544-9028-014D991F58A2}"/>
              </a:ext>
            </a:extLst>
          </p:cNvPr>
          <p:cNvGraphicFramePr>
            <a:graphicFrameLocks noGrp="1"/>
          </p:cNvGraphicFramePr>
          <p:nvPr>
            <p:ph idx="1"/>
            <p:extLst>
              <p:ext uri="{D42A27DB-BD31-4B8C-83A1-F6EECF244321}">
                <p14:modId xmlns:p14="http://schemas.microsoft.com/office/powerpoint/2010/main" val="399915415"/>
              </p:ext>
            </p:extLst>
          </p:nvPr>
        </p:nvGraphicFramePr>
        <p:xfrm>
          <a:off x="1295403" y="1276350"/>
          <a:ext cx="9601197" cy="4556282"/>
        </p:xfrm>
        <a:graphic>
          <a:graphicData uri="http://schemas.openxmlformats.org/drawingml/2006/table">
            <a:tbl>
              <a:tblPr rtl="1" firstRow="1" bandRow="1">
                <a:tableStyleId>{5C22544A-7EE6-4342-B048-85BDC9FD1C3A}</a:tableStyleId>
              </a:tblPr>
              <a:tblGrid>
                <a:gridCol w="3200399">
                  <a:extLst>
                    <a:ext uri="{9D8B030D-6E8A-4147-A177-3AD203B41FA5}">
                      <a16:colId xmlns:a16="http://schemas.microsoft.com/office/drawing/2014/main" val="3844450943"/>
                    </a:ext>
                  </a:extLst>
                </a:gridCol>
                <a:gridCol w="3200399">
                  <a:extLst>
                    <a:ext uri="{9D8B030D-6E8A-4147-A177-3AD203B41FA5}">
                      <a16:colId xmlns:a16="http://schemas.microsoft.com/office/drawing/2014/main" val="1500229658"/>
                    </a:ext>
                  </a:extLst>
                </a:gridCol>
                <a:gridCol w="3200399">
                  <a:extLst>
                    <a:ext uri="{9D8B030D-6E8A-4147-A177-3AD203B41FA5}">
                      <a16:colId xmlns:a16="http://schemas.microsoft.com/office/drawing/2014/main" val="3080330719"/>
                    </a:ext>
                  </a:extLst>
                </a:gridCol>
              </a:tblGrid>
              <a:tr h="3679351">
                <a:tc>
                  <a:txBody>
                    <a:bodyPr/>
                    <a:lstStyle/>
                    <a:p>
                      <a:pPr rtl="1"/>
                      <a:r>
                        <a:rPr lang="he-IL" sz="2400" dirty="0"/>
                        <a:t>פוביה ספציפית</a:t>
                      </a:r>
                    </a:p>
                    <a:p>
                      <a:pPr rtl="1"/>
                      <a:endParaRPr lang="he-IL" dirty="0"/>
                    </a:p>
                  </a:txBody>
                  <a:tcPr/>
                </a:tc>
                <a:tc>
                  <a:txBody>
                    <a:bodyPr/>
                    <a:lstStyle/>
                    <a:p>
                      <a:pPr rtl="1"/>
                      <a:r>
                        <a:rPr lang="he-IL" sz="2400" dirty="0"/>
                        <a:t>פחד והימנעות בתגובה</a:t>
                      </a:r>
                    </a:p>
                    <a:p>
                      <a:pPr rtl="1"/>
                      <a:r>
                        <a:rPr lang="he-IL" sz="2400" dirty="0"/>
                        <a:t>לרמזים סביבתיים,</a:t>
                      </a:r>
                    </a:p>
                    <a:p>
                      <a:pPr rtl="1"/>
                      <a:r>
                        <a:rPr lang="he-IL" sz="2400" dirty="0"/>
                        <a:t>מצבים או חפצים</a:t>
                      </a:r>
                    </a:p>
                    <a:p>
                      <a:pPr rtl="1"/>
                      <a:r>
                        <a:rPr lang="he-IL" sz="2400" dirty="0" err="1"/>
                        <a:t>מסויימים</a:t>
                      </a:r>
                      <a:r>
                        <a:rPr lang="he-IL" sz="2400" dirty="0"/>
                        <a:t>. ישנה אמונה</a:t>
                      </a:r>
                    </a:p>
                    <a:p>
                      <a:pPr rtl="1"/>
                      <a:r>
                        <a:rPr lang="he-IL" sz="2400" dirty="0"/>
                        <a:t>כי אותה חפץ או מצב</a:t>
                      </a:r>
                    </a:p>
                    <a:p>
                      <a:pPr rtl="1"/>
                      <a:r>
                        <a:rPr lang="he-IL" sz="2400" dirty="0"/>
                        <a:t>יוביל לפגיעה אישית. </a:t>
                      </a:r>
                    </a:p>
                    <a:p>
                      <a:pPr rtl="1"/>
                      <a:endParaRPr lang="he-IL" dirty="0"/>
                    </a:p>
                  </a:txBody>
                  <a:tcPr/>
                </a:tc>
                <a:tc>
                  <a:txBody>
                    <a:bodyPr/>
                    <a:lstStyle/>
                    <a:p>
                      <a:pPr rtl="1"/>
                      <a:r>
                        <a:rPr lang="he-IL" dirty="0"/>
                        <a:t> </a:t>
                      </a:r>
                      <a:r>
                        <a:rPr lang="he-IL" sz="2400" dirty="0"/>
                        <a:t>פחד מחיות כגון כלבים או ציפורים</a:t>
                      </a:r>
                    </a:p>
                    <a:p>
                      <a:pPr rtl="1"/>
                      <a:r>
                        <a:rPr lang="he-IL" sz="2400" dirty="0"/>
                        <a:t> פחד מחרקים ועכבישים</a:t>
                      </a:r>
                    </a:p>
                    <a:p>
                      <a:pPr rtl="1"/>
                      <a:r>
                        <a:rPr lang="he-IL" sz="2400" dirty="0"/>
                        <a:t> פחד מהחושך</a:t>
                      </a:r>
                    </a:p>
                    <a:p>
                      <a:pPr rtl="1"/>
                      <a:r>
                        <a:rPr lang="he-IL" sz="2400" dirty="0"/>
                        <a:t> פחד מרעשים חזקים וסופות</a:t>
                      </a:r>
                    </a:p>
                    <a:p>
                      <a:pPr rtl="1"/>
                      <a:r>
                        <a:rPr lang="he-IL" sz="2400" dirty="0"/>
                        <a:t> פחד ליצנים, מסיכות, או אנשים בעל חזות חריגה או</a:t>
                      </a:r>
                    </a:p>
                    <a:p>
                      <a:pPr rtl="1"/>
                      <a:r>
                        <a:rPr lang="he-IL" sz="2400" dirty="0"/>
                        <a:t>מוזרה</a:t>
                      </a:r>
                    </a:p>
                    <a:p>
                      <a:pPr rtl="1"/>
                      <a:r>
                        <a:rPr lang="he-IL" sz="2400" dirty="0"/>
                        <a:t> פחד מדם, זריקות, מחלות</a:t>
                      </a:r>
                    </a:p>
                    <a:p>
                      <a:pPr rtl="1"/>
                      <a:endParaRPr lang="he-IL" dirty="0"/>
                    </a:p>
                  </a:txBody>
                  <a:tcPr/>
                </a:tc>
                <a:extLst>
                  <a:ext uri="{0D108BD9-81ED-4DB2-BD59-A6C34878D82A}">
                    <a16:rowId xmlns:a16="http://schemas.microsoft.com/office/drawing/2014/main" val="2291080345"/>
                  </a:ext>
                </a:extLst>
              </a:tr>
              <a:tr h="532922">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169511113"/>
                  </a:ext>
                </a:extLst>
              </a:tr>
            </a:tbl>
          </a:graphicData>
        </a:graphic>
      </p:graphicFrame>
    </p:spTree>
    <p:extLst>
      <p:ext uri="{BB962C8B-B14F-4D97-AF65-F5344CB8AC3E}">
        <p14:creationId xmlns:p14="http://schemas.microsoft.com/office/powerpoint/2010/main" val="331433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4">
            <a:extLst>
              <a:ext uri="{FF2B5EF4-FFF2-40B4-BE49-F238E27FC236}">
                <a16:creationId xmlns:a16="http://schemas.microsoft.com/office/drawing/2014/main" id="{4BC53003-1432-4316-A7D8-DBE397FED1B6}"/>
              </a:ext>
            </a:extLst>
          </p:cNvPr>
          <p:cNvGraphicFramePr>
            <a:graphicFrameLocks noGrp="1"/>
          </p:cNvGraphicFramePr>
          <p:nvPr>
            <p:ph idx="1"/>
            <p:extLst>
              <p:ext uri="{D42A27DB-BD31-4B8C-83A1-F6EECF244321}">
                <p14:modId xmlns:p14="http://schemas.microsoft.com/office/powerpoint/2010/main" val="3979698610"/>
              </p:ext>
            </p:extLst>
          </p:nvPr>
        </p:nvGraphicFramePr>
        <p:xfrm>
          <a:off x="485776" y="476250"/>
          <a:ext cx="11239500" cy="11921308"/>
        </p:xfrm>
        <a:graphic>
          <a:graphicData uri="http://schemas.openxmlformats.org/drawingml/2006/table">
            <a:tbl>
              <a:tblPr rtl="1" firstRow="1" bandRow="1">
                <a:tableStyleId>{5C22544A-7EE6-4342-B048-85BDC9FD1C3A}</a:tableStyleId>
              </a:tblPr>
              <a:tblGrid>
                <a:gridCol w="3746500">
                  <a:extLst>
                    <a:ext uri="{9D8B030D-6E8A-4147-A177-3AD203B41FA5}">
                      <a16:colId xmlns:a16="http://schemas.microsoft.com/office/drawing/2014/main" val="212725552"/>
                    </a:ext>
                  </a:extLst>
                </a:gridCol>
                <a:gridCol w="3746500">
                  <a:extLst>
                    <a:ext uri="{9D8B030D-6E8A-4147-A177-3AD203B41FA5}">
                      <a16:colId xmlns:a16="http://schemas.microsoft.com/office/drawing/2014/main" val="1580146618"/>
                    </a:ext>
                  </a:extLst>
                </a:gridCol>
                <a:gridCol w="3746500">
                  <a:extLst>
                    <a:ext uri="{9D8B030D-6E8A-4147-A177-3AD203B41FA5}">
                      <a16:colId xmlns:a16="http://schemas.microsoft.com/office/drawing/2014/main" val="1312633257"/>
                    </a:ext>
                  </a:extLst>
                </a:gridCol>
              </a:tblGrid>
              <a:tr h="502599">
                <a:tc>
                  <a:txBody>
                    <a:bodyPr/>
                    <a:lstStyle/>
                    <a:p>
                      <a:pPr rtl="1"/>
                      <a:r>
                        <a:rPr lang="he-IL" dirty="0"/>
                        <a:t>הפרעה</a:t>
                      </a:r>
                    </a:p>
                  </a:txBody>
                  <a:tcPr/>
                </a:tc>
                <a:tc>
                  <a:txBody>
                    <a:bodyPr/>
                    <a:lstStyle/>
                    <a:p>
                      <a:pPr rtl="1"/>
                      <a:r>
                        <a:rPr lang="he-IL" dirty="0"/>
                        <a:t>מאפייני ליבה</a:t>
                      </a:r>
                    </a:p>
                  </a:txBody>
                  <a:tcPr/>
                </a:tc>
                <a:tc>
                  <a:txBody>
                    <a:bodyPr/>
                    <a:lstStyle/>
                    <a:p>
                      <a:pPr rtl="1"/>
                      <a:r>
                        <a:rPr lang="he-IL" dirty="0"/>
                        <a:t>מאפיינים מקושרים</a:t>
                      </a:r>
                    </a:p>
                  </a:txBody>
                  <a:tcPr/>
                </a:tc>
                <a:extLst>
                  <a:ext uri="{0D108BD9-81ED-4DB2-BD59-A6C34878D82A}">
                    <a16:rowId xmlns:a16="http://schemas.microsoft.com/office/drawing/2014/main" val="2063190951"/>
                  </a:ext>
                </a:extLst>
              </a:tr>
              <a:tr h="6504917">
                <a:tc>
                  <a:txBody>
                    <a:bodyPr/>
                    <a:lstStyle/>
                    <a:p>
                      <a:pPr rtl="1"/>
                      <a:r>
                        <a:rPr lang="he-IL" sz="2400" dirty="0"/>
                        <a:t>הפרעת פאניקה</a:t>
                      </a:r>
                    </a:p>
                  </a:txBody>
                  <a:tcPr/>
                </a:tc>
                <a:tc>
                  <a:txBody>
                    <a:bodyPr/>
                    <a:lstStyle/>
                    <a:p>
                      <a:pPr rtl="1"/>
                      <a:r>
                        <a:rPr lang="he-IL" sz="2400" dirty="0"/>
                        <a:t>חוויה ופחד מהתקפי</a:t>
                      </a:r>
                    </a:p>
                    <a:p>
                      <a:pPr rtl="1"/>
                      <a:r>
                        <a:rPr lang="he-IL" sz="2400" dirty="0"/>
                        <a:t>פאניקה לא צפויים,</a:t>
                      </a:r>
                    </a:p>
                    <a:p>
                      <a:pPr rtl="1"/>
                      <a:r>
                        <a:rPr lang="he-IL" sz="2400" dirty="0"/>
                        <a:t>אשר לרוב כוללים</a:t>
                      </a:r>
                    </a:p>
                    <a:p>
                      <a:pPr rtl="1"/>
                      <a:r>
                        <a:rPr lang="he-IL" sz="2400" dirty="0"/>
                        <a:t>מספר סימפטומים</a:t>
                      </a:r>
                    </a:p>
                    <a:p>
                      <a:pPr rtl="1"/>
                      <a:r>
                        <a:rPr lang="he-IL" sz="2400" dirty="0"/>
                        <a:t>סומטיים ופחד מלמות</a:t>
                      </a:r>
                    </a:p>
                    <a:p>
                      <a:pPr rtl="1"/>
                      <a:r>
                        <a:rPr lang="he-IL" sz="2400" dirty="0"/>
                        <a:t>או להשתגע. </a:t>
                      </a:r>
                    </a:p>
                  </a:txBody>
                  <a:tcPr/>
                </a:tc>
                <a:tc>
                  <a:txBody>
                    <a:bodyPr/>
                    <a:lstStyle/>
                    <a:p>
                      <a:pPr rtl="1"/>
                      <a:r>
                        <a:rPr lang="he-IL" sz="2400" dirty="0"/>
                        <a:t>מספר סימפטומים סומטיים אשר בדרך כלל מגיעים לשיא באופן חד ומהיר, ונמשכים לתקופת זמן מסוימת.</a:t>
                      </a:r>
                    </a:p>
                    <a:p>
                      <a:pPr rtl="1"/>
                      <a:r>
                        <a:rPr lang="he-IL" sz="2400" dirty="0"/>
                        <a:t> הסימפטומים לרוב כוללים תחושת מחנק, </a:t>
                      </a:r>
                      <a:r>
                        <a:rPr lang="he-IL" sz="2400" dirty="0" err="1"/>
                        <a:t>סחרחורת,מעידה</a:t>
                      </a:r>
                      <a:r>
                        <a:rPr lang="he-IL" sz="2400" dirty="0"/>
                        <a:t>, כאבי חזה ורעד. מספר התקפי פאניקה לא צפויים או פתאומיים התרחשו בעבר.</a:t>
                      </a:r>
                    </a:p>
                    <a:p>
                      <a:pPr rtl="1"/>
                      <a:r>
                        <a:rPr lang="he-IL" sz="2400" dirty="0"/>
                        <a:t>אגורפוביה פחד והימנעות ממקומות מסוימים, סיטואציות, לרוב כתוצאה מפחד לחוות התקף פאניקה במצבים אלו.</a:t>
                      </a:r>
                    </a:p>
                    <a:p>
                      <a:pPr rtl="1"/>
                      <a:endParaRPr lang="he-IL" sz="2400" dirty="0"/>
                    </a:p>
                  </a:txBody>
                  <a:tcPr/>
                </a:tc>
                <a:extLst>
                  <a:ext uri="{0D108BD9-81ED-4DB2-BD59-A6C34878D82A}">
                    <a16:rowId xmlns:a16="http://schemas.microsoft.com/office/drawing/2014/main" val="3088341888"/>
                  </a:ext>
                </a:extLst>
              </a:tr>
              <a:tr h="440421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021342736"/>
                  </a:ext>
                </a:extLst>
              </a:tr>
              <a:tr h="509579">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287841934"/>
                  </a:ext>
                </a:extLst>
              </a:tr>
            </a:tbl>
          </a:graphicData>
        </a:graphic>
      </p:graphicFrame>
    </p:spTree>
    <p:extLst>
      <p:ext uri="{BB962C8B-B14F-4D97-AF65-F5344CB8AC3E}">
        <p14:creationId xmlns:p14="http://schemas.microsoft.com/office/powerpoint/2010/main" val="3980649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4">
            <a:extLst>
              <a:ext uri="{FF2B5EF4-FFF2-40B4-BE49-F238E27FC236}">
                <a16:creationId xmlns:a16="http://schemas.microsoft.com/office/drawing/2014/main" id="{283DC19A-5E67-4D3F-B18E-5020E9E4C8AF}"/>
              </a:ext>
            </a:extLst>
          </p:cNvPr>
          <p:cNvGraphicFramePr>
            <a:graphicFrameLocks noGrp="1"/>
          </p:cNvGraphicFramePr>
          <p:nvPr>
            <p:ph idx="1"/>
            <p:extLst>
              <p:ext uri="{D42A27DB-BD31-4B8C-83A1-F6EECF244321}">
                <p14:modId xmlns:p14="http://schemas.microsoft.com/office/powerpoint/2010/main" val="1194481525"/>
              </p:ext>
            </p:extLst>
          </p:nvPr>
        </p:nvGraphicFramePr>
        <p:xfrm>
          <a:off x="590551" y="476250"/>
          <a:ext cx="11039474" cy="6109653"/>
        </p:xfrm>
        <a:graphic>
          <a:graphicData uri="http://schemas.openxmlformats.org/drawingml/2006/table">
            <a:tbl>
              <a:tblPr rtl="1" firstRow="1" bandRow="1">
                <a:tableStyleId>{5C22544A-7EE6-4342-B048-85BDC9FD1C3A}</a:tableStyleId>
              </a:tblPr>
              <a:tblGrid>
                <a:gridCol w="3757542">
                  <a:extLst>
                    <a:ext uri="{9D8B030D-6E8A-4147-A177-3AD203B41FA5}">
                      <a16:colId xmlns:a16="http://schemas.microsoft.com/office/drawing/2014/main" val="2420008911"/>
                    </a:ext>
                  </a:extLst>
                </a:gridCol>
                <a:gridCol w="3640966">
                  <a:extLst>
                    <a:ext uri="{9D8B030D-6E8A-4147-A177-3AD203B41FA5}">
                      <a16:colId xmlns:a16="http://schemas.microsoft.com/office/drawing/2014/main" val="467074026"/>
                    </a:ext>
                  </a:extLst>
                </a:gridCol>
                <a:gridCol w="3640966">
                  <a:extLst>
                    <a:ext uri="{9D8B030D-6E8A-4147-A177-3AD203B41FA5}">
                      <a16:colId xmlns:a16="http://schemas.microsoft.com/office/drawing/2014/main" val="615007959"/>
                    </a:ext>
                  </a:extLst>
                </a:gridCol>
              </a:tblGrid>
              <a:tr h="5547226">
                <a:tc>
                  <a:txBody>
                    <a:bodyPr/>
                    <a:lstStyle/>
                    <a:p>
                      <a:pPr rtl="1"/>
                      <a:r>
                        <a:rPr lang="he-IL" sz="2400" dirty="0"/>
                        <a:t>אגורפוביה</a:t>
                      </a:r>
                    </a:p>
                    <a:p>
                      <a:pPr rtl="1"/>
                      <a:endParaRPr lang="he-IL" dirty="0"/>
                    </a:p>
                  </a:txBody>
                  <a:tcPr/>
                </a:tc>
                <a:tc>
                  <a:txBody>
                    <a:bodyPr/>
                    <a:lstStyle/>
                    <a:p>
                      <a:pPr rtl="1"/>
                      <a:r>
                        <a:rPr lang="he-IL" sz="2400" dirty="0"/>
                        <a:t>פחד והימנעות</a:t>
                      </a:r>
                    </a:p>
                    <a:p>
                      <a:pPr rtl="1"/>
                      <a:r>
                        <a:rPr lang="he-IL" sz="2400" dirty="0"/>
                        <a:t>ממקומות מסוימים,</a:t>
                      </a:r>
                    </a:p>
                    <a:p>
                      <a:pPr rtl="1"/>
                      <a:r>
                        <a:rPr lang="he-IL" sz="2400" dirty="0"/>
                        <a:t>סיטואציות, לרוב</a:t>
                      </a:r>
                    </a:p>
                    <a:p>
                      <a:pPr rtl="1"/>
                      <a:r>
                        <a:rPr lang="he-IL" sz="2400" dirty="0"/>
                        <a:t>כתוצאה מפחד לחוות</a:t>
                      </a:r>
                    </a:p>
                    <a:p>
                      <a:pPr rtl="1"/>
                      <a:r>
                        <a:rPr lang="he-IL" sz="2400" dirty="0"/>
                        <a:t>התקף פאניקה</a:t>
                      </a:r>
                    </a:p>
                    <a:p>
                      <a:pPr rtl="1"/>
                      <a:r>
                        <a:rPr lang="he-IL" sz="2400" dirty="0"/>
                        <a:t>במצבים אלו. </a:t>
                      </a:r>
                    </a:p>
                  </a:txBody>
                  <a:tcPr/>
                </a:tc>
                <a:tc>
                  <a:txBody>
                    <a:bodyPr/>
                    <a:lstStyle/>
                    <a:p>
                      <a:pPr rtl="1"/>
                      <a:r>
                        <a:rPr lang="he-IL" sz="2400" dirty="0"/>
                        <a:t>הימנעות ממצבים כתוצאה מפחד מהסימפטומים או</a:t>
                      </a:r>
                    </a:p>
                    <a:p>
                      <a:pPr rtl="1"/>
                      <a:r>
                        <a:rPr lang="he-IL" sz="2400" dirty="0" err="1"/>
                        <a:t>מההשלכותיהם</a:t>
                      </a:r>
                      <a:r>
                        <a:rPr lang="he-IL" sz="2400" dirty="0"/>
                        <a:t>.</a:t>
                      </a:r>
                    </a:p>
                    <a:p>
                      <a:pPr rtl="1"/>
                      <a:r>
                        <a:rPr lang="he-IL" sz="2400" dirty="0"/>
                        <a:t> לרוב המצבים מהם נמנעים הינם מקומות בהם אין</a:t>
                      </a:r>
                    </a:p>
                    <a:p>
                      <a:pPr rtl="1"/>
                      <a:r>
                        <a:rPr lang="he-IL" sz="2400" dirty="0"/>
                        <a:t>אפשרות או קיים קושי לבריחה מהירה, למשל תחבורה</a:t>
                      </a:r>
                    </a:p>
                    <a:p>
                      <a:pPr rtl="1"/>
                      <a:r>
                        <a:rPr lang="he-IL" sz="2400" dirty="0"/>
                        <a:t>ציבורית, חללים סגורים, בתי קולנוע, מספרות או גודש</a:t>
                      </a:r>
                    </a:p>
                    <a:p>
                      <a:pPr rtl="1"/>
                      <a:r>
                        <a:rPr lang="he-IL" sz="2400" dirty="0"/>
                        <a:t>תנועה.</a:t>
                      </a:r>
                    </a:p>
                    <a:p>
                      <a:pPr rtl="1"/>
                      <a:r>
                        <a:rPr lang="he-IL" sz="2400" dirty="0"/>
                        <a:t> ישנה תלות והסתמכות על רמזי ביטחון, ולרוב על</a:t>
                      </a:r>
                    </a:p>
                    <a:p>
                      <a:pPr rtl="1"/>
                      <a:r>
                        <a:rPr lang="he-IL" sz="2400" dirty="0"/>
                        <a:t>דמות ההיקשרות הבטוחה. </a:t>
                      </a:r>
                    </a:p>
                  </a:txBody>
                  <a:tcPr/>
                </a:tc>
                <a:extLst>
                  <a:ext uri="{0D108BD9-81ED-4DB2-BD59-A6C34878D82A}">
                    <a16:rowId xmlns:a16="http://schemas.microsoft.com/office/drawing/2014/main" val="1276622263"/>
                  </a:ext>
                </a:extLst>
              </a:tr>
              <a:tr h="562427">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576573530"/>
                  </a:ext>
                </a:extLst>
              </a:tr>
            </a:tbl>
          </a:graphicData>
        </a:graphic>
      </p:graphicFrame>
    </p:spTree>
    <p:extLst>
      <p:ext uri="{BB962C8B-B14F-4D97-AF65-F5344CB8AC3E}">
        <p14:creationId xmlns:p14="http://schemas.microsoft.com/office/powerpoint/2010/main" val="357488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6109A7-FAC6-433D-8573-909F34C3AE0D}"/>
              </a:ext>
            </a:extLst>
          </p:cNvPr>
          <p:cNvSpPr>
            <a:spLocks noGrp="1"/>
          </p:cNvSpPr>
          <p:nvPr>
            <p:ph type="ctrTitle"/>
          </p:nvPr>
        </p:nvSpPr>
        <p:spPr/>
        <p:txBody>
          <a:bodyPr/>
          <a:lstStyle/>
          <a:p>
            <a:r>
              <a:rPr lang="he-IL" dirty="0"/>
              <a:t>חרדה אצל ילדים</a:t>
            </a:r>
          </a:p>
        </p:txBody>
      </p:sp>
      <p:sp>
        <p:nvSpPr>
          <p:cNvPr id="3" name="כותרת משנה 2">
            <a:extLst>
              <a:ext uri="{FF2B5EF4-FFF2-40B4-BE49-F238E27FC236}">
                <a16:creationId xmlns:a16="http://schemas.microsoft.com/office/drawing/2014/main" id="{9B70BC9D-6204-4C6F-B495-580C014924B8}"/>
              </a:ext>
            </a:extLst>
          </p:cNvPr>
          <p:cNvSpPr>
            <a:spLocks noGrp="1"/>
          </p:cNvSpPr>
          <p:nvPr>
            <p:ph type="subTitle" idx="1"/>
          </p:nvPr>
        </p:nvSpPr>
        <p:spPr/>
        <p:txBody>
          <a:bodyPr/>
          <a:lstStyle/>
          <a:p>
            <a:endParaRPr lang="he-IL" dirty="0"/>
          </a:p>
        </p:txBody>
      </p:sp>
    </p:spTree>
    <p:extLst>
      <p:ext uri="{BB962C8B-B14F-4D97-AF65-F5344CB8AC3E}">
        <p14:creationId xmlns:p14="http://schemas.microsoft.com/office/powerpoint/2010/main" val="263124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A426AA-C725-48C1-AF8D-7F6932B4C646}"/>
              </a:ext>
            </a:extLst>
          </p:cNvPr>
          <p:cNvSpPr>
            <a:spLocks noGrp="1"/>
          </p:cNvSpPr>
          <p:nvPr>
            <p:ph type="title"/>
          </p:nvPr>
        </p:nvSpPr>
        <p:spPr>
          <a:xfrm>
            <a:off x="1295402" y="742950"/>
            <a:ext cx="9601196" cy="1543049"/>
          </a:xfrm>
        </p:spPr>
        <p:txBody>
          <a:bodyPr>
            <a:normAutofit fontScale="90000"/>
          </a:bodyPr>
          <a:lstStyle/>
          <a:p>
            <a:r>
              <a:rPr lang="en-US" dirty="0"/>
              <a:t>OCD</a:t>
            </a:r>
            <a:br>
              <a:rPr lang="en-US" dirty="0"/>
            </a:br>
            <a:r>
              <a:rPr lang="en-US" dirty="0"/>
              <a:t>OBSESSIV COMPULSIVE PERSONALLITY DISORDER</a:t>
            </a:r>
            <a:endParaRPr lang="he-IL" dirty="0"/>
          </a:p>
        </p:txBody>
      </p:sp>
      <p:sp>
        <p:nvSpPr>
          <p:cNvPr id="3" name="מציין מיקום תוכן 2">
            <a:extLst>
              <a:ext uri="{FF2B5EF4-FFF2-40B4-BE49-F238E27FC236}">
                <a16:creationId xmlns:a16="http://schemas.microsoft.com/office/drawing/2014/main" id="{89C8BFA0-8D34-425C-95D7-02C7A979DADF}"/>
              </a:ext>
            </a:extLst>
          </p:cNvPr>
          <p:cNvSpPr>
            <a:spLocks noGrp="1"/>
          </p:cNvSpPr>
          <p:nvPr>
            <p:ph idx="1"/>
          </p:nvPr>
        </p:nvSpPr>
        <p:spPr/>
        <p:txBody>
          <a:bodyPr>
            <a:normAutofit fontScale="25000" lnSpcReduction="20000"/>
          </a:bodyPr>
          <a:lstStyle/>
          <a:p>
            <a:r>
              <a:rPr lang="en-US" sz="6400" dirty="0"/>
              <a:t> OCD</a:t>
            </a:r>
            <a:r>
              <a:rPr lang="en-US" dirty="0"/>
              <a:t> </a:t>
            </a:r>
            <a:r>
              <a:rPr lang="he-IL" sz="7200" dirty="0"/>
              <a:t>היא הפרעה המורכבת משני חלקים: מחשבות טורדניות (או אובססיה) הגורמות למצוקה והתנהגויות כפייתיות שנועדו להפחית מצוקה זו.</a:t>
            </a:r>
          </a:p>
          <a:p>
            <a:r>
              <a:rPr lang="he-IL" sz="7200" dirty="0"/>
              <a:t>מחשבות טורדניות הן מחשבות, תמונות או דחפים החוזרים על עצמם שוב ושוב, כשלאדם אין שליטה עליהם. האדם חווה את המחשבות כמטרידות, ולרוב מכיר בכך שאין בהן הרבה הגיון</a:t>
            </a:r>
          </a:p>
          <a:p>
            <a:r>
              <a:rPr lang="he-IL" sz="7200" dirty="0"/>
              <a:t>אובססיות מלוות בתחושות לא נוחות כמו פחד, גועל, ספק, או הרגשה שדברים צריכים להיעשות באופן מסוים. פעמים רבות האדם מגיב בדרך ספציפית וחוזרת על עצמה (למשל לנסות לבטל את המחשבה המאיימת, להימנע מלגעת בדברים מסוימים) למחשבות הלא נעימות, התנהגויות אלו נקראות פעולות כפייתיות או טקסים.</a:t>
            </a:r>
          </a:p>
          <a:p>
            <a:r>
              <a:rPr lang="he-IL" sz="7200" dirty="0"/>
              <a:t>מחקרים מראים שלמרבית האנשים (כ-90%) יש מחשבות פולשניות כגון מחשבה להעליב או לפגוע במישהו, חשש שלאדם קרוב יקרה משהו רע, פחד מזיהום או מחלה או דחף לתקוף.</a:t>
            </a:r>
          </a:p>
          <a:p>
            <a:r>
              <a:rPr lang="he-IL" sz="7200" dirty="0"/>
              <a:t>השוני ב- </a:t>
            </a:r>
            <a:r>
              <a:rPr lang="en-US" sz="7200" dirty="0"/>
              <a:t> OCD</a:t>
            </a:r>
            <a:r>
              <a:rPr lang="he-IL" sz="7200" dirty="0"/>
              <a:t>חלק מהמחשבות "נתקעות" בראשו וחוזרות שוב ושוב, כמו תקליט שבור, והן מלוות בתחושת מצוקה גדולה מאוד. </a:t>
            </a:r>
          </a:p>
          <a:p>
            <a:endParaRPr lang="he-IL" dirty="0"/>
          </a:p>
        </p:txBody>
      </p:sp>
    </p:spTree>
    <p:extLst>
      <p:ext uri="{BB962C8B-B14F-4D97-AF65-F5344CB8AC3E}">
        <p14:creationId xmlns:p14="http://schemas.microsoft.com/office/powerpoint/2010/main" val="305744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80BE4A4-16A9-43A3-88C6-509E5002688A}"/>
              </a:ext>
            </a:extLst>
          </p:cNvPr>
          <p:cNvSpPr>
            <a:spLocks noGrp="1"/>
          </p:cNvSpPr>
          <p:nvPr>
            <p:ph idx="1"/>
          </p:nvPr>
        </p:nvSpPr>
        <p:spPr>
          <a:xfrm>
            <a:off x="1295401" y="1457325"/>
            <a:ext cx="9601196" cy="4418543"/>
          </a:xfrm>
        </p:spPr>
        <p:txBody>
          <a:bodyPr>
            <a:normAutofit fontScale="92500" lnSpcReduction="20000"/>
          </a:bodyPr>
          <a:lstStyle/>
          <a:p>
            <a:r>
              <a:rPr lang="he-IL" b="1" dirty="0"/>
              <a:t>מהי כפייתיות?</a:t>
            </a:r>
          </a:p>
          <a:p>
            <a:r>
              <a:rPr lang="he-IL" dirty="0"/>
              <a:t>לעיתים קרובות אנשים עם </a:t>
            </a:r>
            <a:r>
              <a:rPr lang="en-US" dirty="0"/>
              <a:t>OCD</a:t>
            </a:r>
            <a:r>
              <a:rPr lang="he-IL" dirty="0"/>
              <a:t> מחפשים דרכים להפחתת המצוקה שנוצרת בעקבות מחשבות טורדניות. ייחוס משמעות למחשבות, למשל "אם חשבתי שזה יקרה, הגדלתי את הסיכוי לכך" או "אני אדם רע אם אני חושב מחשבה שלילית", מגביר את הפחד מהמחשבות ואת הצורך להקל על המצוקה.</a:t>
            </a:r>
          </a:p>
          <a:p>
            <a:r>
              <a:rPr lang="he-IL" dirty="0"/>
              <a:t>האדם מגלה שביצוע התנהגויות מסוימות, או מאמץ מחשבתי מסוים, מביאים להקלה זמנית של המצוקה. זוהי דרכו היחידה לשלוט במצוקה, ולכן הוא מאמץ אותה ומרגיש דחף חזק לבצעה. התנהגויות אלו מוגדרות כהתנהגויות כפייתיות (</a:t>
            </a:r>
            <a:r>
              <a:rPr lang="he-IL" dirty="0" err="1"/>
              <a:t>קומפולסיות</a:t>
            </a:r>
            <a:r>
              <a:rPr lang="he-IL" dirty="0"/>
              <a:t> או טקסים).</a:t>
            </a:r>
          </a:p>
          <a:p>
            <a:r>
              <a:rPr lang="he-IL" dirty="0"/>
              <a:t>בדרך כלל התנהגויות כפייתיות מתבצעות על פי חוקים מסוימים, ורק כך הן מורידות את החרדה.</a:t>
            </a:r>
          </a:p>
          <a:p>
            <a:r>
              <a:rPr lang="he-IL" dirty="0"/>
              <a:t>בהדרגה נוצר מעגל שקשה מאוד להשתחרר ממנו. מחשבות טורדניות גוררות מצוקה, הדרך היחידה להפחית את המצוקה היא בהתנהגויות כפייתיות, אך זוהי הקלה זמנית בלבד ועד מהרה הן עולות שוב. עם הזמן האדם מתחיל לחשוש מפני מחשבות טורדניות ומנסה למנוע אותן מראש על ידי ביצוע פעולות באופן טקסי מראש או הימנעות ממגוון דברים שיכולים להעלות אצלו מצוקה.</a:t>
            </a:r>
          </a:p>
          <a:p>
            <a:endParaRPr lang="he-IL" dirty="0"/>
          </a:p>
        </p:txBody>
      </p:sp>
    </p:spTree>
    <p:extLst>
      <p:ext uri="{BB962C8B-B14F-4D97-AF65-F5344CB8AC3E}">
        <p14:creationId xmlns:p14="http://schemas.microsoft.com/office/powerpoint/2010/main" val="415081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8897F5D5-1F95-4F3C-9FD0-6D83BB146A44}"/>
              </a:ext>
            </a:extLst>
          </p:cNvPr>
          <p:cNvSpPr/>
          <p:nvPr/>
        </p:nvSpPr>
        <p:spPr>
          <a:xfrm>
            <a:off x="605790" y="731520"/>
            <a:ext cx="10915650" cy="4893647"/>
          </a:xfrm>
          <a:prstGeom prst="rect">
            <a:avLst/>
          </a:prstGeom>
        </p:spPr>
        <p:txBody>
          <a:bodyPr wrap="square">
            <a:spAutoFit/>
          </a:bodyPr>
          <a:lstStyle/>
          <a:p>
            <a:pPr algn="just" rtl="1"/>
            <a:r>
              <a:rPr lang="he-IL" sz="2400" dirty="0">
                <a:solidFill>
                  <a:srgbClr val="000000"/>
                </a:solidFill>
                <a:latin typeface="Fbreformaen webfont"/>
              </a:rPr>
              <a:t>אבחנה על פי ה-</a:t>
            </a:r>
            <a:r>
              <a:rPr lang="en-US" sz="2400" dirty="0">
                <a:solidFill>
                  <a:srgbClr val="000000"/>
                </a:solidFill>
                <a:latin typeface="Fbreformaen webfont"/>
              </a:rPr>
              <a:t>DSM</a:t>
            </a:r>
            <a:endParaRPr lang="he-IL" sz="2400" dirty="0">
              <a:solidFill>
                <a:srgbClr val="000000"/>
              </a:solidFill>
              <a:latin typeface="Fbreformaen webfont"/>
            </a:endParaRPr>
          </a:p>
          <a:p>
            <a:pPr algn="just" rtl="1"/>
            <a:endParaRPr lang="en-US" sz="2400" dirty="0">
              <a:solidFill>
                <a:srgbClr val="000000"/>
              </a:solidFill>
              <a:latin typeface="Fbreformaen webfont"/>
            </a:endParaRPr>
          </a:p>
          <a:p>
            <a:pPr algn="just" rtl="1"/>
            <a:r>
              <a:rPr lang="he-IL" sz="2400" dirty="0">
                <a:solidFill>
                  <a:srgbClr val="000000"/>
                </a:solidFill>
                <a:latin typeface="Arial" panose="020B0604020202020204" pitchFamily="34" charset="0"/>
              </a:rPr>
              <a:t>על פי ה-</a:t>
            </a:r>
            <a:r>
              <a:rPr lang="en-US" sz="2400" dirty="0">
                <a:solidFill>
                  <a:srgbClr val="000000"/>
                </a:solidFill>
                <a:latin typeface="Arial" panose="020B0604020202020204" pitchFamily="34" charset="0"/>
              </a:rPr>
              <a:t> DSM-5, </a:t>
            </a:r>
            <a:r>
              <a:rPr lang="he-IL" sz="2400" dirty="0">
                <a:solidFill>
                  <a:srgbClr val="000000"/>
                </a:solidFill>
                <a:latin typeface="Arial" panose="020B0604020202020204" pitchFamily="34" charset="0"/>
              </a:rPr>
              <a:t>ספר האבחנות הפסיכיאטריות האמריקאי, ניתן לאבחן הפרעה טורדנית כפייתית כאשר מתקיימים הקריטריונים הבאים:</a:t>
            </a:r>
          </a:p>
          <a:p>
            <a:pPr algn="just" rtl="1"/>
            <a:endParaRPr lang="he-IL" sz="2400" dirty="0">
              <a:solidFill>
                <a:srgbClr val="000000"/>
              </a:solidFill>
              <a:latin typeface="Arial" panose="020B0604020202020204" pitchFamily="34" charset="0"/>
            </a:endParaRPr>
          </a:p>
          <a:p>
            <a:pPr marL="457200" indent="-457200" algn="just" rtl="1">
              <a:buAutoNum type="arabicPeriod"/>
            </a:pPr>
            <a:r>
              <a:rPr lang="he-IL" sz="2400" dirty="0">
                <a:solidFill>
                  <a:srgbClr val="000000"/>
                </a:solidFill>
                <a:latin typeface="Arial" panose="020B0604020202020204" pitchFamily="34" charset="0"/>
              </a:rPr>
              <a:t>נוכחות של אובססיות, </a:t>
            </a:r>
            <a:r>
              <a:rPr lang="he-IL" sz="2400" dirty="0" err="1">
                <a:solidFill>
                  <a:srgbClr val="000000"/>
                </a:solidFill>
                <a:latin typeface="Arial" panose="020B0604020202020204" pitchFamily="34" charset="0"/>
              </a:rPr>
              <a:t>קומפולסיות</a:t>
            </a:r>
            <a:r>
              <a:rPr lang="he-IL" sz="2400" dirty="0">
                <a:solidFill>
                  <a:srgbClr val="000000"/>
                </a:solidFill>
                <a:latin typeface="Arial" panose="020B0604020202020204" pitchFamily="34" charset="0"/>
              </a:rPr>
              <a:t>, או שתיהן:</a:t>
            </a:r>
          </a:p>
          <a:p>
            <a:pPr marL="457200" indent="-457200" algn="just" rtl="1">
              <a:buAutoNum type="arabicPeriod"/>
            </a:pPr>
            <a:endParaRPr lang="he-IL" sz="2400" dirty="0">
              <a:solidFill>
                <a:srgbClr val="000000"/>
              </a:solidFill>
              <a:latin typeface="Arial" panose="020B0604020202020204" pitchFamily="34" charset="0"/>
            </a:endParaRPr>
          </a:p>
          <a:p>
            <a:pPr algn="just" rtl="1"/>
            <a:r>
              <a:rPr lang="he-IL" sz="2400" b="1" dirty="0">
                <a:solidFill>
                  <a:srgbClr val="000000"/>
                </a:solidFill>
                <a:latin typeface="Arial" panose="020B0604020202020204" pitchFamily="34" charset="0"/>
              </a:rPr>
              <a:t>אובססיות מוגדרות על ידי:</a:t>
            </a:r>
          </a:p>
          <a:p>
            <a:pPr algn="just" rtl="1"/>
            <a:endParaRPr lang="he-IL" sz="2400" dirty="0">
              <a:solidFill>
                <a:srgbClr val="000000"/>
              </a:solidFill>
              <a:latin typeface="Arial" panose="020B0604020202020204" pitchFamily="34" charset="0"/>
            </a:endParaRPr>
          </a:p>
          <a:p>
            <a:pPr algn="just" rtl="1"/>
            <a:r>
              <a:rPr lang="he-IL" sz="2400" dirty="0">
                <a:solidFill>
                  <a:srgbClr val="000000"/>
                </a:solidFill>
                <a:latin typeface="Arial" panose="020B0604020202020204" pitchFamily="34" charset="0"/>
              </a:rPr>
              <a:t>א. מחשבות חוזרות ומתמשכות, דחפים או תמונות אשר נחוו בחלק מהזמן במהלך הפרעה כחודרניות ולא רצויות, וגרמו לאדם לחרדה או למצוקה ניכרת.</a:t>
            </a:r>
          </a:p>
          <a:p>
            <a:pPr algn="just" rtl="1"/>
            <a:r>
              <a:rPr lang="he-IL" sz="2400" dirty="0">
                <a:solidFill>
                  <a:srgbClr val="000000"/>
                </a:solidFill>
                <a:latin typeface="Arial" panose="020B0604020202020204" pitchFamily="34" charset="0"/>
              </a:rPr>
              <a:t>ב. הפרט מנסה להתעלם או להדחיק את המחשבות, הדחפים והתמונות הללו, או לנטרל אותם בעזרת מחשבה או פעולה אחרת (כלומר, על ידי ביצוע התנהגות כפייתית).</a:t>
            </a:r>
          </a:p>
        </p:txBody>
      </p:sp>
    </p:spTree>
    <p:extLst>
      <p:ext uri="{BB962C8B-B14F-4D97-AF65-F5344CB8AC3E}">
        <p14:creationId xmlns:p14="http://schemas.microsoft.com/office/powerpoint/2010/main" val="1591377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BEBA0623-7A7A-4F8E-A501-2C4992A6FF86}"/>
              </a:ext>
            </a:extLst>
          </p:cNvPr>
          <p:cNvSpPr/>
          <p:nvPr/>
        </p:nvSpPr>
        <p:spPr>
          <a:xfrm>
            <a:off x="720090" y="765810"/>
            <a:ext cx="10698480" cy="4401205"/>
          </a:xfrm>
          <a:prstGeom prst="rect">
            <a:avLst/>
          </a:prstGeom>
        </p:spPr>
        <p:txBody>
          <a:bodyPr wrap="square">
            <a:spAutoFit/>
          </a:bodyPr>
          <a:lstStyle/>
          <a:p>
            <a:pPr algn="just" rtl="1"/>
            <a:r>
              <a:rPr lang="he-IL" sz="2000" b="1" dirty="0" err="1">
                <a:solidFill>
                  <a:srgbClr val="000000"/>
                </a:solidFill>
                <a:latin typeface="Arial" panose="020B0604020202020204" pitchFamily="34" charset="0"/>
              </a:rPr>
              <a:t>קומפולסיות</a:t>
            </a:r>
            <a:r>
              <a:rPr lang="he-IL" sz="2000" b="1" dirty="0">
                <a:solidFill>
                  <a:srgbClr val="000000"/>
                </a:solidFill>
                <a:latin typeface="Arial" panose="020B0604020202020204" pitchFamily="34" charset="0"/>
              </a:rPr>
              <a:t> מוגדרת על ידי:</a:t>
            </a:r>
            <a:endParaRPr lang="he-IL" sz="2000" dirty="0">
              <a:solidFill>
                <a:srgbClr val="000000"/>
              </a:solidFill>
              <a:latin typeface="Arial" panose="020B0604020202020204" pitchFamily="34" charset="0"/>
            </a:endParaRPr>
          </a:p>
          <a:p>
            <a:pPr algn="just" rtl="1"/>
            <a:r>
              <a:rPr lang="he-IL" sz="2000" dirty="0">
                <a:solidFill>
                  <a:srgbClr val="000000"/>
                </a:solidFill>
                <a:latin typeface="Arial" panose="020B0604020202020204" pitchFamily="34" charset="0"/>
              </a:rPr>
              <a:t>א. התנהגויות חוזרות (למשל, שטיפת ידיים, סידור, בדיקה) או פעולות נפשיות (למשל, תפילה, ספירה, חזרה על מילים בשקט) שהאדם מרגיש כי הוא מונע לבצע, בתגובה לאובססיה או לפי כללים נוקשים. </a:t>
            </a:r>
          </a:p>
          <a:p>
            <a:pPr algn="just" rtl="1"/>
            <a:r>
              <a:rPr lang="he-IL" sz="2000" dirty="0">
                <a:solidFill>
                  <a:srgbClr val="000000"/>
                </a:solidFill>
                <a:latin typeface="Arial" panose="020B0604020202020204" pitchFamily="34" charset="0"/>
              </a:rPr>
              <a:t>ב. ההתנהגויות או המעשים הנפשיים מכוונים למניעה או להפחתה של חרדה ומצוקה או למניעת אירוע או מצב כלשהו שיוצר חרדה. עם זאת, ההתנהגויות או המעשים הנפשיים אינם קשורים באופן מציאותי עם מה שהם נועדו לנטרל או למנוע, או שהם מוגזמים באופן ברור.</a:t>
            </a:r>
          </a:p>
          <a:p>
            <a:pPr algn="just" rtl="1"/>
            <a:r>
              <a:rPr lang="he-IL" sz="2000" dirty="0">
                <a:solidFill>
                  <a:srgbClr val="000000"/>
                </a:solidFill>
                <a:latin typeface="Arial" panose="020B0604020202020204" pitchFamily="34" charset="0"/>
              </a:rPr>
              <a:t>ייתכן שילדים קטנים לא יוכלו להסביר את המטרות של התנהגויות אלו או של המעשים נפשיים.</a:t>
            </a:r>
          </a:p>
          <a:p>
            <a:pPr algn="just" rtl="1"/>
            <a:r>
              <a:rPr lang="he-IL" sz="2000" dirty="0">
                <a:solidFill>
                  <a:srgbClr val="000000"/>
                </a:solidFill>
                <a:latin typeface="Arial" panose="020B0604020202020204" pitchFamily="34" charset="0"/>
              </a:rPr>
              <a:t>2. האובססיות או ההתנהגויות הכפייתיות גוזלות זמן (למשל, ייקחו יותר משעה כל יום) או גורמות למצוקה משמעותית מבחינה קלינית, לפגיעה חברתית, תעסוקתית או לתחומים חשובים אחרים של התפקוד.</a:t>
            </a:r>
          </a:p>
          <a:p>
            <a:pPr algn="just" rtl="1"/>
            <a:r>
              <a:rPr lang="he-IL" sz="2000" dirty="0">
                <a:solidFill>
                  <a:srgbClr val="000000"/>
                </a:solidFill>
                <a:latin typeface="Arial" panose="020B0604020202020204" pitchFamily="34" charset="0"/>
              </a:rPr>
              <a:t>3. הסימפטומים הכפייתיים אינם מיוחסים להשפעות הפיזיולוגיות של שימוש בחומרים (כגון, תרופות, סמים) או מצב רפואי אחר.</a:t>
            </a:r>
          </a:p>
          <a:p>
            <a:pPr algn="just" rtl="1"/>
            <a:r>
              <a:rPr lang="he-IL" sz="2000" dirty="0">
                <a:solidFill>
                  <a:srgbClr val="000000"/>
                </a:solidFill>
                <a:latin typeface="Arial" panose="020B0604020202020204" pitchFamily="34" charset="0"/>
              </a:rPr>
              <a:t>4. ההפרעה אינה מוסברת טוב יותר על ידי תסמינים של הפרעה נפשית אחרת (למשל, דאגות מוגזמות כפי שהן מופיעות בהפרעת חרדה מוכללת, עיסוק במראה כפי שמופיע בהפרעת גוף </a:t>
            </a:r>
            <a:r>
              <a:rPr lang="he-IL" sz="2000" dirty="0" err="1">
                <a:solidFill>
                  <a:srgbClr val="000000"/>
                </a:solidFill>
                <a:latin typeface="Arial" panose="020B0604020202020204" pitchFamily="34" charset="0"/>
              </a:rPr>
              <a:t>דיסמורפית</a:t>
            </a:r>
            <a:r>
              <a:rPr lang="he-IL" sz="2000" dirty="0">
                <a:solidFill>
                  <a:srgbClr val="000000"/>
                </a:solidFill>
                <a:latin typeface="Arial" panose="020B0604020202020204" pitchFamily="34" charset="0"/>
              </a:rPr>
              <a:t>, קושי בהשלכת חפצים ופרידה כפי שמופיע בהפרעת אגירה ועוד).</a:t>
            </a:r>
          </a:p>
        </p:txBody>
      </p:sp>
    </p:spTree>
    <p:extLst>
      <p:ext uri="{BB962C8B-B14F-4D97-AF65-F5344CB8AC3E}">
        <p14:creationId xmlns:p14="http://schemas.microsoft.com/office/powerpoint/2010/main" val="397686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DBF4119C-2BE0-472D-86B1-9E42D3A94284}"/>
              </a:ext>
            </a:extLst>
          </p:cNvPr>
          <p:cNvSpPr/>
          <p:nvPr/>
        </p:nvSpPr>
        <p:spPr>
          <a:xfrm>
            <a:off x="582930" y="708660"/>
            <a:ext cx="10812780" cy="4801314"/>
          </a:xfrm>
          <a:prstGeom prst="rect">
            <a:avLst/>
          </a:prstGeom>
        </p:spPr>
        <p:txBody>
          <a:bodyPr wrap="square">
            <a:spAutoFit/>
          </a:bodyPr>
          <a:lstStyle/>
          <a:p>
            <a:pPr algn="just" rtl="1"/>
            <a:r>
              <a:rPr lang="he-IL" sz="2400" b="1" dirty="0">
                <a:solidFill>
                  <a:srgbClr val="000000"/>
                </a:solidFill>
                <a:latin typeface="Arial" panose="020B0604020202020204" pitchFamily="34" charset="0"/>
              </a:rPr>
              <a:t>יש לציין האם:</a:t>
            </a:r>
            <a:endParaRPr lang="he-IL" sz="2400" dirty="0">
              <a:solidFill>
                <a:srgbClr val="000000"/>
              </a:solidFill>
              <a:latin typeface="Arial" panose="020B0604020202020204" pitchFamily="34" charset="0"/>
            </a:endParaRPr>
          </a:p>
          <a:p>
            <a:pPr algn="just" rtl="1"/>
            <a:r>
              <a:rPr lang="he-IL" sz="2400" dirty="0">
                <a:solidFill>
                  <a:srgbClr val="000000"/>
                </a:solidFill>
                <a:latin typeface="Arial" panose="020B0604020202020204" pitchFamily="34" charset="0"/>
              </a:rPr>
              <a:t>1. האדם בעל תובנה גבוהה: כלומר מכיר בכך שהאמונות הטורדניות-כפייתיות הן לא נכונות, או שהן עשויות להיות לא נכונות ("אני מבין שגם אם אספור מכוניות אדומות בכביש זה כנראה לא יגן עליי מפני תאונות דרכים, אבל אני עדיין מרגיש דחף חזק לעשות את זה") </a:t>
            </a:r>
          </a:p>
          <a:p>
            <a:pPr algn="just" rtl="1"/>
            <a:r>
              <a:rPr lang="he-IL" sz="2400" dirty="0">
                <a:solidFill>
                  <a:srgbClr val="000000"/>
                </a:solidFill>
                <a:latin typeface="Arial" panose="020B0604020202020204" pitchFamily="34" charset="0"/>
              </a:rPr>
              <a:t>2. האדם בעל תובנה נמוכה: כלומר חושב כי האמונות הטורדניות-כפייתיות הן ככל הנראה נכונות ("אני חושב שאם אספור מכוניות אדומות בכביש זה כנראה יקטין את הסיכוי שאעשה תאונת דרכים").</a:t>
            </a:r>
            <a:endParaRPr lang="he-IL" dirty="0">
              <a:solidFill>
                <a:srgbClr val="000000"/>
              </a:solidFill>
              <a:latin typeface="Arial" panose="020B0604020202020204" pitchFamily="34" charset="0"/>
            </a:endParaRPr>
          </a:p>
          <a:p>
            <a:pPr algn="just" rtl="1"/>
            <a:endParaRPr lang="he-IL" dirty="0">
              <a:solidFill>
                <a:srgbClr val="000000"/>
              </a:solidFill>
              <a:latin typeface="Arial" panose="020B0604020202020204" pitchFamily="34" charset="0"/>
            </a:endParaRPr>
          </a:p>
          <a:p>
            <a:pPr algn="just" rtl="1"/>
            <a:r>
              <a:rPr lang="he-IL" sz="2400" dirty="0">
                <a:solidFill>
                  <a:srgbClr val="000000"/>
                </a:solidFill>
                <a:latin typeface="Arial" panose="020B0604020202020204" pitchFamily="34" charset="0"/>
              </a:rPr>
              <a:t>3. האדם בעל העדר תובנה / אמונות </a:t>
            </a:r>
            <a:r>
              <a:rPr lang="he-IL" sz="2400" dirty="0" err="1">
                <a:solidFill>
                  <a:srgbClr val="000000"/>
                </a:solidFill>
                <a:latin typeface="Arial" panose="020B0604020202020204" pitchFamily="34" charset="0"/>
              </a:rPr>
              <a:t>דלוזיונליות</a:t>
            </a:r>
            <a:r>
              <a:rPr lang="he-IL" sz="2400" dirty="0">
                <a:solidFill>
                  <a:srgbClr val="000000"/>
                </a:solidFill>
                <a:latin typeface="Arial" panose="020B0604020202020204" pitchFamily="34" charset="0"/>
              </a:rPr>
              <a:t>: כלומר משוכנע לחלוטין כי האמונות הטורדניות-כפייתיות הן נכונות ("אני משוכנע שאם אספור מכוניות אדומות בכביש זה מגן עליי מפני תאונות דרכים"). </a:t>
            </a:r>
          </a:p>
          <a:p>
            <a:pPr algn="just" rtl="1"/>
            <a:endParaRPr lang="he-IL" sz="2400" dirty="0">
              <a:solidFill>
                <a:srgbClr val="000000"/>
              </a:solidFill>
              <a:latin typeface="Arial" panose="020B0604020202020204" pitchFamily="34" charset="0"/>
            </a:endParaRPr>
          </a:p>
          <a:p>
            <a:pPr algn="just" rtl="1"/>
            <a:r>
              <a:rPr lang="he-IL" sz="2400" b="1" dirty="0">
                <a:solidFill>
                  <a:srgbClr val="000000"/>
                </a:solidFill>
                <a:latin typeface="Arial" panose="020B0604020202020204" pitchFamily="34" charset="0"/>
              </a:rPr>
              <a:t>יש לציין האם: </a:t>
            </a:r>
            <a:endParaRPr lang="he-IL" sz="2400" dirty="0">
              <a:solidFill>
                <a:srgbClr val="000000"/>
              </a:solidFill>
              <a:latin typeface="Arial" panose="020B0604020202020204" pitchFamily="34" charset="0"/>
            </a:endParaRPr>
          </a:p>
          <a:p>
            <a:pPr algn="just" rtl="1"/>
            <a:r>
              <a:rPr lang="he-IL" sz="2400" dirty="0">
                <a:solidFill>
                  <a:srgbClr val="000000"/>
                </a:solidFill>
                <a:latin typeface="Arial" panose="020B0604020202020204" pitchFamily="34" charset="0"/>
              </a:rPr>
              <a:t>קשור לטיקים: לאדם יש או הייתה הפרעת טיקים. </a:t>
            </a:r>
          </a:p>
        </p:txBody>
      </p:sp>
    </p:spTree>
    <p:extLst>
      <p:ext uri="{BB962C8B-B14F-4D97-AF65-F5344CB8AC3E}">
        <p14:creationId xmlns:p14="http://schemas.microsoft.com/office/powerpoint/2010/main" val="424857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BCD5138-EE23-4E4F-9A86-912115A9DB90}"/>
              </a:ext>
            </a:extLst>
          </p:cNvPr>
          <p:cNvSpPr>
            <a:spLocks noGrp="1"/>
          </p:cNvSpPr>
          <p:nvPr>
            <p:ph idx="1"/>
          </p:nvPr>
        </p:nvSpPr>
        <p:spPr>
          <a:xfrm>
            <a:off x="1295401" y="857250"/>
            <a:ext cx="9601196" cy="5334000"/>
          </a:xfrm>
        </p:spPr>
        <p:txBody>
          <a:bodyPr>
            <a:normAutofit fontScale="70000" lnSpcReduction="20000"/>
          </a:bodyPr>
          <a:lstStyle/>
          <a:p>
            <a:endParaRPr lang="he-IL" dirty="0"/>
          </a:p>
          <a:p>
            <a:r>
              <a:rPr lang="he-IL" sz="2600" dirty="0"/>
              <a:t>ולסיכום ההפרעה: </a:t>
            </a:r>
          </a:p>
          <a:p>
            <a:r>
              <a:rPr lang="he-IL" sz="2600" dirty="0"/>
              <a:t>ההפרעה מאופיינת במחשבות טורדניות (אובססיות) הגורמות למצוקה, ובהתנהגויות כפייתיות (</a:t>
            </a:r>
            <a:r>
              <a:rPr lang="he-IL" sz="2600" dirty="0" err="1"/>
              <a:t>קומפולסיות</a:t>
            </a:r>
            <a:r>
              <a:rPr lang="he-IL" sz="2600" dirty="0"/>
              <a:t>) המגיעות כתגובה </a:t>
            </a:r>
            <a:r>
              <a:rPr lang="he-IL" sz="2600" dirty="0" err="1"/>
              <a:t>לכך.מחשבות</a:t>
            </a:r>
            <a:r>
              <a:rPr lang="he-IL" sz="2600" dirty="0"/>
              <a:t> טורדניות (אובססיות) הן מחשבות החוזרות על עצמן באופן בלתי נשלט, נחוות כמטרידות ומלוות ברגש שלילי כמו פחד, גועל, אשמה או ספק.</a:t>
            </a:r>
          </a:p>
          <a:p>
            <a:r>
              <a:rPr lang="he-IL" sz="2600" dirty="0"/>
              <a:t>התנהגות כפייתית (</a:t>
            </a:r>
            <a:r>
              <a:rPr lang="he-IL" sz="2600" dirty="0" err="1"/>
              <a:t>קומפולסיה</a:t>
            </a:r>
            <a:r>
              <a:rPr lang="he-IL" sz="2600" dirty="0"/>
              <a:t>) היא התנהגות המופיעה בתגובה למחשבה האובססיבית ומטרתה להפחית את המצוקה הנגרמת ממנה. אלו מעין טקסים או פעולות החוזרות על עצמן באופן נוקשה.</a:t>
            </a:r>
          </a:p>
          <a:p>
            <a:r>
              <a:rPr lang="he-IL" sz="2600" dirty="0"/>
              <a:t>בהפרעה נוצר מעגל בו מחשבות אובססיביות מובילות למצוקה, שכדי להפחיתה מבוצעת התנהגות </a:t>
            </a:r>
            <a:r>
              <a:rPr lang="he-IL" sz="2600" dirty="0" err="1"/>
              <a:t>קמפולסיבית</a:t>
            </a:r>
            <a:r>
              <a:rPr lang="he-IL" sz="2600" dirty="0"/>
              <a:t>. ההקלה היא לרוב זמנית ועל כן יש נטייה להיכלא בתוך מעגל זה של מחשבות – לחץ – התנהגות – רגיעה ושוב מחשבות ולחץ.</a:t>
            </a:r>
          </a:p>
          <a:p>
            <a:r>
              <a:rPr lang="he-IL" sz="2600" dirty="0" err="1"/>
              <a:t>קומפולסיות</a:t>
            </a:r>
            <a:r>
              <a:rPr lang="he-IL" sz="2600" dirty="0"/>
              <a:t> יכולות להיות קשורות באופן הגיוני לאובססיות, לדוגמה פחד מחיידקים יוביל לשטיפת ידיים מוגזמת, או ללא קשר לוגי ברור, כמו ספירת מספרים חוזרת כדי לבטל מחשבה על פגיעה באדם אהוב.</a:t>
            </a:r>
          </a:p>
          <a:p>
            <a:r>
              <a:rPr lang="he-IL" sz="2600" dirty="0"/>
              <a:t>ברור כי לכולנו רמה </a:t>
            </a:r>
            <a:r>
              <a:rPr lang="he-IL" sz="2600" dirty="0" err="1"/>
              <a:t>מסויימת</a:t>
            </a:r>
            <a:r>
              <a:rPr lang="he-IL" sz="2600" dirty="0"/>
              <a:t> של מחשבות כאלה וכל אחד לפעמים חושב שהשאיר דלת פתוחה כשלפני רגע נעל אותה, מרגיש יותר רגוע בסביבה נקייה ומסודרת או אוחז באמונות טפלות המזכירות התנהגות אובססיבית -קומפולסיבית לא הגיונית.</a:t>
            </a:r>
          </a:p>
          <a:p>
            <a:r>
              <a:rPr lang="he-IL" sz="2600" dirty="0"/>
              <a:t>ההבדל המהותי נעוץ בחומרה, בנוקשות של האובססיות </a:t>
            </a:r>
            <a:r>
              <a:rPr lang="he-IL" sz="2600" dirty="0" err="1"/>
              <a:t>והקומפולסיות</a:t>
            </a:r>
            <a:r>
              <a:rPr lang="he-IL" sz="2600" dirty="0"/>
              <a:t>, ובמידה בה הן מקשות על תפקוד יומיומי וגורמות למצוקה.</a:t>
            </a:r>
          </a:p>
          <a:p>
            <a:r>
              <a:rPr lang="he-IL" sz="2600" dirty="0"/>
              <a:t>לדוגמה, אדם החושש מפני זיהום כתוצאה מלכלוך ומתקלח פעמיים ביום שונה מאדם המתקלח כשמונה שעות ביום כדי להוריד מעליו מזהמים. </a:t>
            </a:r>
          </a:p>
          <a:p>
            <a:endParaRPr lang="he-IL" dirty="0"/>
          </a:p>
        </p:txBody>
      </p:sp>
    </p:spTree>
    <p:extLst>
      <p:ext uri="{BB962C8B-B14F-4D97-AF65-F5344CB8AC3E}">
        <p14:creationId xmlns:p14="http://schemas.microsoft.com/office/powerpoint/2010/main" val="279470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6F94EE-CDC7-4A3C-ABDA-86FCABBE3D5A}"/>
              </a:ext>
            </a:extLst>
          </p:cNvPr>
          <p:cNvSpPr>
            <a:spLocks noGrp="1"/>
          </p:cNvSpPr>
          <p:nvPr>
            <p:ph type="title"/>
          </p:nvPr>
        </p:nvSpPr>
        <p:spPr/>
        <p:txBody>
          <a:bodyPr/>
          <a:lstStyle/>
          <a:p>
            <a:r>
              <a:rPr lang="he-IL" dirty="0"/>
              <a:t>פחד או חרדה:</a:t>
            </a:r>
          </a:p>
        </p:txBody>
      </p:sp>
      <p:sp>
        <p:nvSpPr>
          <p:cNvPr id="3" name="מציין מיקום תוכן 2">
            <a:extLst>
              <a:ext uri="{FF2B5EF4-FFF2-40B4-BE49-F238E27FC236}">
                <a16:creationId xmlns:a16="http://schemas.microsoft.com/office/drawing/2014/main" id="{63FC79AD-9075-4886-AA54-94F2751F0C93}"/>
              </a:ext>
            </a:extLst>
          </p:cNvPr>
          <p:cNvSpPr>
            <a:spLocks noGrp="1"/>
          </p:cNvSpPr>
          <p:nvPr>
            <p:ph idx="1"/>
          </p:nvPr>
        </p:nvSpPr>
        <p:spPr>
          <a:xfrm>
            <a:off x="1295401" y="2371725"/>
            <a:ext cx="9601196" cy="3504143"/>
          </a:xfrm>
        </p:spPr>
        <p:txBody>
          <a:bodyPr>
            <a:normAutofit/>
          </a:bodyPr>
          <a:lstStyle/>
          <a:p>
            <a:r>
              <a:rPr lang="he-IL" b="1" dirty="0"/>
              <a:t>מה ההבדל?</a:t>
            </a:r>
          </a:p>
          <a:p>
            <a:r>
              <a:rPr lang="he-IL" dirty="0"/>
              <a:t>פחד - תגובה לסכנה ספציפית, למשהו שהוא יחסית מוגדר ומסוים, אך לא בהכרח מוחשי, (פחד </a:t>
            </a:r>
            <a:r>
              <a:rPr lang="he-IL" dirty="0" err="1"/>
              <a:t>ממיפלצות</a:t>
            </a:r>
            <a:r>
              <a:rPr lang="he-IL" dirty="0"/>
              <a:t>)</a:t>
            </a:r>
          </a:p>
          <a:p>
            <a:endParaRPr lang="he-IL" dirty="0"/>
          </a:p>
          <a:p>
            <a:r>
              <a:rPr lang="he-IL" dirty="0"/>
              <a:t>חרדה - נובעת ממקור פנימי, שהוא לא מוסבר, לא ממוקד, ומתבטא בתחושה לא נוחה, עמומה, אך כרונית וגורמת סבל רב, פיזי ונפשי, לאדם.  </a:t>
            </a:r>
          </a:p>
          <a:p>
            <a:endParaRPr lang="he-IL" dirty="0"/>
          </a:p>
        </p:txBody>
      </p:sp>
    </p:spTree>
    <p:extLst>
      <p:ext uri="{BB962C8B-B14F-4D97-AF65-F5344CB8AC3E}">
        <p14:creationId xmlns:p14="http://schemas.microsoft.com/office/powerpoint/2010/main" val="360502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7821C1-950D-40C6-A753-7732C4485E97}"/>
              </a:ext>
            </a:extLst>
          </p:cNvPr>
          <p:cNvSpPr>
            <a:spLocks noGrp="1"/>
          </p:cNvSpPr>
          <p:nvPr>
            <p:ph type="title"/>
          </p:nvPr>
        </p:nvSpPr>
        <p:spPr>
          <a:xfrm>
            <a:off x="1295402" y="982133"/>
            <a:ext cx="9601196" cy="917788"/>
          </a:xfrm>
        </p:spPr>
        <p:txBody>
          <a:bodyPr>
            <a:normAutofit fontScale="90000"/>
          </a:bodyPr>
          <a:lstStyle/>
          <a:p>
            <a:r>
              <a:rPr lang="he-IL" dirty="0"/>
              <a:t>חרדה או לחץ נפשי וסטרס?</a:t>
            </a:r>
            <a:br>
              <a:rPr lang="he-IL" dirty="0"/>
            </a:br>
            <a:endParaRPr lang="he-IL" dirty="0"/>
          </a:p>
        </p:txBody>
      </p:sp>
      <p:sp>
        <p:nvSpPr>
          <p:cNvPr id="3" name="מציין מיקום תוכן 2">
            <a:extLst>
              <a:ext uri="{FF2B5EF4-FFF2-40B4-BE49-F238E27FC236}">
                <a16:creationId xmlns:a16="http://schemas.microsoft.com/office/drawing/2014/main" id="{CC0D41B1-55D0-4537-9A1D-D70552F9EA21}"/>
              </a:ext>
            </a:extLst>
          </p:cNvPr>
          <p:cNvSpPr>
            <a:spLocks noGrp="1"/>
          </p:cNvSpPr>
          <p:nvPr>
            <p:ph idx="1"/>
          </p:nvPr>
        </p:nvSpPr>
        <p:spPr>
          <a:xfrm>
            <a:off x="1295401" y="2174240"/>
            <a:ext cx="9601196" cy="3701628"/>
          </a:xfrm>
        </p:spPr>
        <p:txBody>
          <a:bodyPr>
            <a:normAutofit/>
          </a:bodyPr>
          <a:lstStyle/>
          <a:p>
            <a:r>
              <a:rPr lang="he-IL" dirty="0"/>
              <a:t>כיצד בעצם אפשר לדעת אם אדם נתון בחרדה או שהוא סובל ממתח או לחץ? אדם הסובל ממתח או לחץ נפשי, לרוב נתון ללחץ גדול הנובע ממצב חיים מסוים ואמיתי. תפקיד חדש וגדול בעבודה, ציפייה גדולה מעצמו, עומס בלימודים. בדרך כלל, עם חלוף המצב מעורר הסטרס, תחושת הלחץ תיעלם. לעומת זאת, במצב של הפרעה הקשורה בחרדה, הפחד או הדאגה לא נעלמים ויכולים להחמיר עם הזמן. החרדה יכולה להתעורר רק מציפייה לסכנה, ולאו דווקא מסכנה אמיתית, והיא יכולה להשפיע על התפקוד ולהפריע לביצוע פעולות יומיומיות, למשל בבית הספר או בעבודה. משך או חומרת הרגשת החרדה מוגזמים, אינם בפרופורציה לטריגר המקורי או לגורם הלחץ, והם יכולים להיות מלווים בסימפטומים פיזיים.</a:t>
            </a:r>
          </a:p>
          <a:p>
            <a:endParaRPr lang="he-IL" dirty="0"/>
          </a:p>
          <a:p>
            <a:endParaRPr lang="he-IL" dirty="0"/>
          </a:p>
        </p:txBody>
      </p:sp>
    </p:spTree>
    <p:extLst>
      <p:ext uri="{BB962C8B-B14F-4D97-AF65-F5344CB8AC3E}">
        <p14:creationId xmlns:p14="http://schemas.microsoft.com/office/powerpoint/2010/main" val="302643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89919B7A-D412-4BD0-9791-9052975BFEA0}"/>
              </a:ext>
            </a:extLst>
          </p:cNvPr>
          <p:cNvSpPr/>
          <p:nvPr/>
        </p:nvSpPr>
        <p:spPr>
          <a:xfrm>
            <a:off x="548640" y="889844"/>
            <a:ext cx="10904220" cy="5632311"/>
          </a:xfrm>
          <a:prstGeom prst="rect">
            <a:avLst/>
          </a:prstGeom>
        </p:spPr>
        <p:txBody>
          <a:bodyPr wrap="square">
            <a:spAutoFit/>
          </a:bodyPr>
          <a:lstStyle/>
          <a:p>
            <a:pPr algn="just" rtl="1"/>
            <a:r>
              <a:rPr lang="he-IL" sz="2000" b="1" dirty="0">
                <a:solidFill>
                  <a:srgbClr val="000000"/>
                </a:solidFill>
                <a:latin typeface="Fbreformaen webfont"/>
              </a:rPr>
              <a:t>אבחנה על פי ה-</a:t>
            </a:r>
            <a:r>
              <a:rPr lang="en-US" sz="2000" b="1" dirty="0">
                <a:solidFill>
                  <a:srgbClr val="000000"/>
                </a:solidFill>
                <a:latin typeface="Fbreformaen webfont"/>
              </a:rPr>
              <a:t>DSM-5</a:t>
            </a:r>
            <a:endParaRPr lang="he-IL" sz="2000" b="1" dirty="0">
              <a:solidFill>
                <a:srgbClr val="000000"/>
              </a:solidFill>
              <a:latin typeface="Fbreformaen webfont"/>
            </a:endParaRPr>
          </a:p>
          <a:p>
            <a:pPr algn="just" rtl="1"/>
            <a:endParaRPr lang="en-US" dirty="0">
              <a:solidFill>
                <a:srgbClr val="000000"/>
              </a:solidFill>
              <a:latin typeface="Fbreformaen webfont"/>
            </a:endParaRPr>
          </a:p>
          <a:p>
            <a:pPr algn="just" rtl="1"/>
            <a:r>
              <a:rPr lang="he-IL" b="1" dirty="0">
                <a:solidFill>
                  <a:srgbClr val="000000"/>
                </a:solidFill>
                <a:latin typeface="Arial" panose="020B0604020202020204" pitchFamily="34" charset="0"/>
              </a:rPr>
              <a:t>אבחנת חרדה מוכללת ניתנת כאשר מתקיימים הקריטריונים הבאים:</a:t>
            </a:r>
            <a:r>
              <a:rPr lang="he-IL" dirty="0">
                <a:solidFill>
                  <a:srgbClr val="000000"/>
                </a:solidFill>
                <a:latin typeface="Arial" panose="020B0604020202020204" pitchFamily="34" charset="0"/>
              </a:rPr>
              <a:t> </a:t>
            </a:r>
          </a:p>
          <a:p>
            <a:pPr marL="342900" indent="-342900" algn="just" rtl="1">
              <a:buAutoNum type="alphaUcPeriod"/>
            </a:pPr>
            <a:r>
              <a:rPr lang="he-IL" dirty="0">
                <a:solidFill>
                  <a:srgbClr val="000000"/>
                </a:solidFill>
                <a:latin typeface="Arial" panose="020B0604020202020204" pitchFamily="34" charset="0"/>
              </a:rPr>
              <a:t>הבעה של חרדה ודאגה (ציפיות </a:t>
            </a:r>
            <a:r>
              <a:rPr lang="he-IL" dirty="0" err="1">
                <a:solidFill>
                  <a:srgbClr val="000000"/>
                </a:solidFill>
                <a:latin typeface="Arial" panose="020B0604020202020204" pitchFamily="34" charset="0"/>
              </a:rPr>
              <a:t>חרדתיות</a:t>
            </a:r>
            <a:r>
              <a:rPr lang="he-IL" dirty="0">
                <a:solidFill>
                  <a:srgbClr val="000000"/>
                </a:solidFill>
                <a:latin typeface="Arial" panose="020B0604020202020204" pitchFamily="34" charset="0"/>
              </a:rPr>
              <a:t> או של דאגה) המופיעה ברוב הימים - במשך 6 חודשים לפחות, כלפי מספר אירועים או פעולות (כגון בעבודה או בביצוע בביה"ס).</a:t>
            </a:r>
          </a:p>
          <a:p>
            <a:pPr marL="342900" indent="-342900" algn="just" rtl="1">
              <a:buAutoNum type="alphaUcPeriod" startAt="2"/>
            </a:pPr>
            <a:r>
              <a:rPr lang="he-IL" dirty="0">
                <a:solidFill>
                  <a:srgbClr val="000000"/>
                </a:solidFill>
                <a:latin typeface="Arial" panose="020B0604020202020204" pitchFamily="34" charset="0"/>
              </a:rPr>
              <a:t>היחיד מתקשה לשלוט על דאגתו.</a:t>
            </a:r>
          </a:p>
          <a:p>
            <a:pPr marL="342900" indent="-342900" algn="just" rtl="1">
              <a:buAutoNum type="alphaUcPeriod" startAt="2"/>
            </a:pPr>
            <a:r>
              <a:rPr lang="he-IL" dirty="0">
                <a:solidFill>
                  <a:srgbClr val="000000"/>
                </a:solidFill>
                <a:latin typeface="Arial" panose="020B0604020202020204" pitchFamily="34" charset="0"/>
              </a:rPr>
              <a:t>החרדה והדאגה מקושרים ל- 3 (או יותר) מהסימפטומים (לפחות כמה סימפטומים צריכים להתרחש ברוב הימים, במשך 6 החודשים האחרונים).</a:t>
            </a:r>
          </a:p>
          <a:p>
            <a:pPr algn="just" rtl="1"/>
            <a:r>
              <a:rPr lang="he-IL" dirty="0">
                <a:solidFill>
                  <a:srgbClr val="000000"/>
                </a:solidFill>
                <a:latin typeface="Arial" panose="020B0604020202020204" pitchFamily="34" charset="0"/>
              </a:rPr>
              <a:t>לילדים נדרש רק סימפטום אחד.</a:t>
            </a:r>
          </a:p>
          <a:p>
            <a:pPr algn="just" rtl="1"/>
            <a:r>
              <a:rPr lang="he-IL" dirty="0">
                <a:solidFill>
                  <a:srgbClr val="000000"/>
                </a:solidFill>
                <a:latin typeface="Arial" panose="020B0604020202020204" pitchFamily="34" charset="0"/>
              </a:rPr>
              <a:t>* חוסר מנוחה ותחושת מתח והידוק עד לקצה.</a:t>
            </a:r>
          </a:p>
          <a:p>
            <a:pPr algn="just" rtl="1"/>
            <a:r>
              <a:rPr lang="he-IL" dirty="0">
                <a:solidFill>
                  <a:srgbClr val="000000"/>
                </a:solidFill>
                <a:latin typeface="Arial" panose="020B0604020202020204" pitchFamily="34" charset="0"/>
              </a:rPr>
              <a:t>* מתעייפים בקלות.</a:t>
            </a:r>
          </a:p>
          <a:p>
            <a:pPr algn="just" rtl="1"/>
            <a:r>
              <a:rPr lang="he-IL" dirty="0">
                <a:solidFill>
                  <a:srgbClr val="000000"/>
                </a:solidFill>
                <a:latin typeface="Arial" panose="020B0604020202020204" pitchFamily="34" charset="0"/>
              </a:rPr>
              <a:t>* קושי להתרכז או "</a:t>
            </a:r>
            <a:r>
              <a:rPr lang="he-IL" dirty="0" err="1">
                <a:solidFill>
                  <a:srgbClr val="000000"/>
                </a:solidFill>
                <a:latin typeface="Arial" panose="020B0604020202020204" pitchFamily="34" charset="0"/>
              </a:rPr>
              <a:t>בלאק</a:t>
            </a:r>
            <a:r>
              <a:rPr lang="he-IL" dirty="0">
                <a:solidFill>
                  <a:srgbClr val="000000"/>
                </a:solidFill>
                <a:latin typeface="Arial" panose="020B0604020202020204" pitchFamily="34" charset="0"/>
              </a:rPr>
              <a:t> אאוט".</a:t>
            </a:r>
          </a:p>
          <a:p>
            <a:pPr algn="just" rtl="1"/>
            <a:r>
              <a:rPr lang="he-IL" dirty="0">
                <a:solidFill>
                  <a:srgbClr val="000000"/>
                </a:solidFill>
                <a:latin typeface="Arial" panose="020B0604020202020204" pitchFamily="34" charset="0"/>
              </a:rPr>
              <a:t>* רגזנות/זעפנות.</a:t>
            </a:r>
          </a:p>
          <a:p>
            <a:pPr algn="just" rtl="1"/>
            <a:r>
              <a:rPr lang="he-IL" dirty="0">
                <a:solidFill>
                  <a:srgbClr val="000000"/>
                </a:solidFill>
                <a:latin typeface="Arial" panose="020B0604020202020204" pitchFamily="34" charset="0"/>
              </a:rPr>
              <a:t>* מתח בשרירים.</a:t>
            </a:r>
          </a:p>
          <a:p>
            <a:pPr marL="285750" indent="-285750" algn="just" rtl="1">
              <a:buFont typeface="Arial" panose="020B0604020202020204" pitchFamily="34" charset="0"/>
              <a:buChar char="•"/>
            </a:pPr>
            <a:r>
              <a:rPr lang="he-IL" dirty="0">
                <a:solidFill>
                  <a:srgbClr val="000000"/>
                </a:solidFill>
                <a:latin typeface="Arial" panose="020B0604020202020204" pitchFamily="34" charset="0"/>
              </a:rPr>
              <a:t>הפרעות בשינה (קושי להירדם או להישאר ישן או שהשינה חסרת שקט ואינה מספקת.</a:t>
            </a:r>
          </a:p>
          <a:p>
            <a:pPr marL="285750" indent="-285750" algn="just" rtl="1">
              <a:buFont typeface="Arial" panose="020B0604020202020204" pitchFamily="34" charset="0"/>
              <a:buChar char="•"/>
            </a:pPr>
            <a:endParaRPr lang="en-US" dirty="0">
              <a:solidFill>
                <a:srgbClr val="000000"/>
              </a:solidFill>
              <a:latin typeface="Arial" panose="020B0604020202020204" pitchFamily="34" charset="0"/>
            </a:endParaRPr>
          </a:p>
          <a:p>
            <a:pPr algn="just" rtl="1"/>
            <a:r>
              <a:rPr lang="en-US" dirty="0">
                <a:solidFill>
                  <a:srgbClr val="000000"/>
                </a:solidFill>
                <a:latin typeface="Arial" panose="020B0604020202020204" pitchFamily="34" charset="0"/>
              </a:rPr>
              <a:t>D</a:t>
            </a:r>
            <a:r>
              <a:rPr lang="he-IL" dirty="0">
                <a:solidFill>
                  <a:srgbClr val="000000"/>
                </a:solidFill>
                <a:latin typeface="Arial" panose="020B0604020202020204" pitchFamily="34" charset="0"/>
              </a:rPr>
              <a:t>. </a:t>
            </a:r>
            <a:r>
              <a:rPr lang="en-US" dirty="0">
                <a:solidFill>
                  <a:srgbClr val="000000"/>
                </a:solidFill>
                <a:latin typeface="Arial" panose="020B0604020202020204" pitchFamily="34" charset="0"/>
              </a:rPr>
              <a:t> </a:t>
            </a:r>
            <a:r>
              <a:rPr lang="he-IL" dirty="0">
                <a:solidFill>
                  <a:srgbClr val="000000"/>
                </a:solidFill>
                <a:latin typeface="Arial" panose="020B0604020202020204" pitchFamily="34" charset="0"/>
              </a:rPr>
              <a:t>החרדה, הדאגה או הסימפטומים הפיזיולוגיים גורמים למצוקה קלינית משמעותית או ליקוי/קלקול באזורי התפקוד החברתיים, תעסוקתיים או באזורי תפקוד משמעותיים אחרים.</a:t>
            </a:r>
            <a:endParaRPr lang="en-US" dirty="0">
              <a:solidFill>
                <a:srgbClr val="000000"/>
              </a:solidFill>
              <a:latin typeface="Arial" panose="020B0604020202020204" pitchFamily="34" charset="0"/>
            </a:endParaRPr>
          </a:p>
          <a:p>
            <a:pPr algn="just" rtl="1"/>
            <a:endParaRPr lang="he-IL" dirty="0"/>
          </a:p>
          <a:p>
            <a:pPr marL="285750" indent="-285750" algn="just" rtl="1">
              <a:buFont typeface="Arial" panose="020B0604020202020204" pitchFamily="34" charset="0"/>
              <a:buChar char="•"/>
            </a:pPr>
            <a:endParaRPr lang="he-IL" dirty="0">
              <a:solidFill>
                <a:srgbClr val="000000"/>
              </a:solidFill>
              <a:latin typeface="Arial" panose="020B0604020202020204" pitchFamily="34" charset="0"/>
            </a:endParaRPr>
          </a:p>
        </p:txBody>
      </p:sp>
    </p:spTree>
    <p:extLst>
      <p:ext uri="{BB962C8B-B14F-4D97-AF65-F5344CB8AC3E}">
        <p14:creationId xmlns:p14="http://schemas.microsoft.com/office/powerpoint/2010/main" val="402051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8E8429FA-888E-42A6-96F7-83EE4A4A5DB2}"/>
              </a:ext>
            </a:extLst>
          </p:cNvPr>
          <p:cNvSpPr/>
          <p:nvPr/>
        </p:nvSpPr>
        <p:spPr>
          <a:xfrm>
            <a:off x="697230" y="914398"/>
            <a:ext cx="10892790" cy="2308324"/>
          </a:xfrm>
          <a:prstGeom prst="rect">
            <a:avLst/>
          </a:prstGeom>
        </p:spPr>
        <p:txBody>
          <a:bodyPr wrap="square">
            <a:spAutoFit/>
          </a:bodyPr>
          <a:lstStyle/>
          <a:p>
            <a:pPr algn="just" rtl="1"/>
            <a:endParaRPr lang="en-US" sz="2400" dirty="0">
              <a:solidFill>
                <a:srgbClr val="000000"/>
              </a:solidFill>
              <a:latin typeface="Arial" panose="020B0604020202020204" pitchFamily="34" charset="0"/>
            </a:endParaRPr>
          </a:p>
          <a:p>
            <a:pPr algn="just" rtl="1"/>
            <a:r>
              <a:rPr lang="en-US" sz="2400" dirty="0">
                <a:solidFill>
                  <a:srgbClr val="000000"/>
                </a:solidFill>
                <a:latin typeface="Arial" panose="020B0604020202020204" pitchFamily="34" charset="0"/>
              </a:rPr>
              <a:t>E</a:t>
            </a:r>
            <a:r>
              <a:rPr lang="he-IL" sz="2400" dirty="0">
                <a:solidFill>
                  <a:srgbClr val="000000"/>
                </a:solidFill>
                <a:latin typeface="Arial" panose="020B0604020202020204" pitchFamily="34" charset="0"/>
              </a:rPr>
              <a:t>. לא ניתן לייחס את ההפרעה להשפעות פיסיולוגיות של חומרים (כגון שימוש לרעה בסמים, תרופות) או למצב רפואי אחר (כגון פעילות יתר של בלוטת התריס).</a:t>
            </a:r>
          </a:p>
          <a:p>
            <a:pPr algn="just" rtl="1"/>
            <a:endParaRPr lang="he-IL" sz="2400" dirty="0">
              <a:solidFill>
                <a:srgbClr val="000000"/>
              </a:solidFill>
              <a:latin typeface="Arial" panose="020B0604020202020204" pitchFamily="34" charset="0"/>
            </a:endParaRPr>
          </a:p>
          <a:p>
            <a:pPr algn="just" rtl="1"/>
            <a:r>
              <a:rPr lang="en-US" sz="2400" dirty="0">
                <a:solidFill>
                  <a:srgbClr val="000000"/>
                </a:solidFill>
                <a:latin typeface="Arial" panose="020B0604020202020204" pitchFamily="34" charset="0"/>
              </a:rPr>
              <a:t>F</a:t>
            </a:r>
            <a:r>
              <a:rPr lang="he-IL" sz="2400" dirty="0">
                <a:solidFill>
                  <a:srgbClr val="000000"/>
                </a:solidFill>
                <a:latin typeface="Arial" panose="020B0604020202020204" pitchFamily="34" charset="0"/>
              </a:rPr>
              <a:t>. ההפרעה אינה יכולה להיות מוסברת ע"י הפרעה מנטאלית/נפשית, פרידה מדמויות משמעותיות,  אירועים טראומטיים</a:t>
            </a:r>
            <a:endParaRPr lang="he-IL"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7736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E26977-A1F4-492C-B4A9-FD1C93E3B8E3}"/>
              </a:ext>
            </a:extLst>
          </p:cNvPr>
          <p:cNvSpPr>
            <a:spLocks noGrp="1"/>
          </p:cNvSpPr>
          <p:nvPr>
            <p:ph type="title"/>
          </p:nvPr>
        </p:nvSpPr>
        <p:spPr/>
        <p:txBody>
          <a:bodyPr/>
          <a:lstStyle/>
          <a:p>
            <a:r>
              <a:rPr lang="he-IL" dirty="0"/>
              <a:t>סימפטומים לחרדה </a:t>
            </a:r>
          </a:p>
        </p:txBody>
      </p:sp>
      <p:sp>
        <p:nvSpPr>
          <p:cNvPr id="3" name="מציין מיקום תוכן 2">
            <a:extLst>
              <a:ext uri="{FF2B5EF4-FFF2-40B4-BE49-F238E27FC236}">
                <a16:creationId xmlns:a16="http://schemas.microsoft.com/office/drawing/2014/main" id="{55B472A4-4042-4376-8F9F-B1956EB2F4B6}"/>
              </a:ext>
            </a:extLst>
          </p:cNvPr>
          <p:cNvSpPr>
            <a:spLocks noGrp="1"/>
          </p:cNvSpPr>
          <p:nvPr>
            <p:ph idx="1"/>
          </p:nvPr>
        </p:nvSpPr>
        <p:spPr>
          <a:xfrm>
            <a:off x="1295401" y="2009775"/>
            <a:ext cx="9601196" cy="3866093"/>
          </a:xfrm>
        </p:spPr>
        <p:txBody>
          <a:bodyPr>
            <a:normAutofit fontScale="92500" lnSpcReduction="20000"/>
          </a:bodyPr>
          <a:lstStyle/>
          <a:p>
            <a:endParaRPr lang="he-IL" dirty="0"/>
          </a:p>
          <a:p>
            <a:r>
              <a:rPr lang="he-IL" dirty="0"/>
              <a:t>פגיעה בתפקוד בגן או בבית הספר: בתפקוד הלימודי - כמו למשל: ירידה בציונים, חוסר עניין, קשיי ריכוז, או בתפקוד החברתי - כמו למשל: פחד ללכת לחברים או הימנעות מהזמנת חברים לבית.  </a:t>
            </a:r>
          </a:p>
          <a:p>
            <a:r>
              <a:rPr lang="he-IL" dirty="0"/>
              <a:t>קשיי שינה: קושי להירדם, נדודי שינה, סיוטים וחלומות רעים. </a:t>
            </a:r>
          </a:p>
          <a:p>
            <a:r>
              <a:rPr lang="he-IL" dirty="0"/>
              <a:t>נסיגה התפתחותית: ילדים החוזרים להתנהגויות שכבר חלפו כמו למשל הרטבה, מציצת אצבע, שתייה מבקבוק וכדומה או גם חזרה לפחדים התפתחותיים שאינם </a:t>
            </a:r>
            <a:r>
              <a:rPr lang="he-IL" dirty="0" err="1"/>
              <a:t>נורמאלים</a:t>
            </a:r>
            <a:r>
              <a:rPr lang="he-IL" dirty="0"/>
              <a:t> לגילם כמו פחד מחושך בגילאי בית הספר.  </a:t>
            </a:r>
          </a:p>
          <a:p>
            <a:r>
              <a:rPr lang="he-IL" dirty="0"/>
              <a:t>הופעת הפרעות התנהגות או התפרצויות זעם: ילדים יכולים לבטא את החרדה בהחצנתה על ידי כעס בשל תחושת התסכול הרב שמתעורר מול החרדה. לחץ/י לקריאה נוספת בנושא בעיות התנהגות אצל ילדים  </a:t>
            </a:r>
          </a:p>
          <a:p>
            <a:endParaRPr lang="he-IL" dirty="0"/>
          </a:p>
        </p:txBody>
      </p:sp>
    </p:spTree>
    <p:extLst>
      <p:ext uri="{BB962C8B-B14F-4D97-AF65-F5344CB8AC3E}">
        <p14:creationId xmlns:p14="http://schemas.microsoft.com/office/powerpoint/2010/main" val="344604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FD4A7A94-DD92-419B-8E6B-00AB998D3412}"/>
              </a:ext>
            </a:extLst>
          </p:cNvPr>
          <p:cNvSpPr>
            <a:spLocks noGrp="1"/>
          </p:cNvSpPr>
          <p:nvPr>
            <p:ph idx="1"/>
          </p:nvPr>
        </p:nvSpPr>
        <p:spPr/>
        <p:txBody>
          <a:bodyPr/>
          <a:lstStyle/>
          <a:p>
            <a:r>
              <a:rPr lang="he-IL" dirty="0"/>
              <a:t>הסתגרות והצטמצמות: יש ילדים המתכנסים בעצמם, מתנתקים מהחברה ונראים כמו בדיכאון.  </a:t>
            </a:r>
          </a:p>
          <a:p>
            <a:r>
              <a:rPr lang="he-IL" dirty="0"/>
              <a:t>הופעתן של תגובות פיזיות: רעד, הזעה, דפיקות לב מהירות ובעיקר תלונות על מיחושים גופניים כמו כאב בטן, בחילות, כאבי ראש ועוד.  </a:t>
            </a:r>
          </a:p>
          <a:p>
            <a:r>
              <a:rPr lang="he-IL" dirty="0"/>
              <a:t>משחק חוזר: ילדים קטנים עלולים להביע פחד מסיטואציה מסוימת על ידי הדמיה שלה דרך משחק באופן חוזר ונשנה.</a:t>
            </a:r>
          </a:p>
          <a:p>
            <a:endParaRPr lang="he-IL" dirty="0"/>
          </a:p>
        </p:txBody>
      </p:sp>
    </p:spTree>
    <p:extLst>
      <p:ext uri="{BB962C8B-B14F-4D97-AF65-F5344CB8AC3E}">
        <p14:creationId xmlns:p14="http://schemas.microsoft.com/office/powerpoint/2010/main" val="258244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4D9D123-F4E3-404B-92D9-80801ACF90FF}"/>
              </a:ext>
            </a:extLst>
          </p:cNvPr>
          <p:cNvSpPr>
            <a:spLocks noGrp="1"/>
          </p:cNvSpPr>
          <p:nvPr>
            <p:ph idx="1"/>
          </p:nvPr>
        </p:nvSpPr>
        <p:spPr/>
        <p:txBody>
          <a:bodyPr>
            <a:normAutofit/>
          </a:bodyPr>
          <a:lstStyle/>
          <a:p>
            <a:r>
              <a:rPr lang="he-IL" dirty="0"/>
              <a:t>ובנוסף...</a:t>
            </a:r>
          </a:p>
          <a:p>
            <a:r>
              <a:rPr lang="he-IL" dirty="0"/>
              <a:t>פוסט טראומה - למעלה מחודש לאחר שחווה אירוע טראומטי (תאונת דרכים, תקיפה מינית, פיגוע), הילד מפגין סימפטומים </a:t>
            </a:r>
            <a:r>
              <a:rPr lang="he-IL" dirty="0" err="1"/>
              <a:t>כזכרונות</a:t>
            </a:r>
            <a:r>
              <a:rPr lang="he-IL" dirty="0"/>
              <a:t> חוזרים של האירוע (פלשבקים, סיוטי לילה), </a:t>
            </a:r>
            <a:r>
              <a:rPr lang="he-IL" dirty="0" err="1"/>
              <a:t>המנעות</a:t>
            </a:r>
            <a:r>
              <a:rPr lang="he-IL" dirty="0"/>
              <a:t> מגירויים המזכירים את האירוע הטראומטי ותחושות של חרדה, דריכות, חוסר שקט ומצב רוח ירוד.</a:t>
            </a:r>
          </a:p>
          <a:p>
            <a:endParaRPr lang="he-IL" dirty="0"/>
          </a:p>
        </p:txBody>
      </p:sp>
    </p:spTree>
    <p:extLst>
      <p:ext uri="{BB962C8B-B14F-4D97-AF65-F5344CB8AC3E}">
        <p14:creationId xmlns:p14="http://schemas.microsoft.com/office/powerpoint/2010/main" val="5051493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8010</TotalTime>
  <Words>2279</Words>
  <Application>Microsoft Office PowerPoint</Application>
  <PresentationFormat>מסך רחב</PresentationFormat>
  <Paragraphs>176</Paragraphs>
  <Slides>25</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25</vt:i4>
      </vt:variant>
    </vt:vector>
  </HeadingPairs>
  <TitlesOfParts>
    <vt:vector size="29" baseType="lpstr">
      <vt:lpstr>Arial</vt:lpstr>
      <vt:lpstr>Fbreformaen webfont</vt:lpstr>
      <vt:lpstr>Garamond</vt:lpstr>
      <vt:lpstr>אורגני</vt:lpstr>
      <vt:lpstr>פסיכופתולוגיה </vt:lpstr>
      <vt:lpstr>חרדה אצל ילדים</vt:lpstr>
      <vt:lpstr>פחד או חרדה:</vt:lpstr>
      <vt:lpstr>חרדה או לחץ נפשי וסטרס? </vt:lpstr>
      <vt:lpstr>מצגת של PowerPoint‏</vt:lpstr>
      <vt:lpstr>מצגת של PowerPoint‏</vt:lpstr>
      <vt:lpstr>סימפטומים לחרדה </vt:lpstr>
      <vt:lpstr>מצגת של PowerPoint‏</vt:lpstr>
      <vt:lpstr>מצגת של PowerPoint‏</vt:lpstr>
      <vt:lpstr>התקף חרדה</vt:lpstr>
      <vt:lpstr>מצגת של PowerPoint‏</vt:lpstr>
      <vt:lpstr>מצגת של PowerPoint‏</vt:lpstr>
      <vt:lpstr>סוגי הפרעות חרדה</vt:lpstr>
      <vt:lpstr>מצגת של PowerPoint‏</vt:lpstr>
      <vt:lpstr>מצגת של PowerPoint‏</vt:lpstr>
      <vt:lpstr>מצגת של PowerPoint‏</vt:lpstr>
      <vt:lpstr>מצגת של PowerPoint‏</vt:lpstr>
      <vt:lpstr>מצגת של PowerPoint‏</vt:lpstr>
      <vt:lpstr>מצגת של PowerPoint‏</vt:lpstr>
      <vt:lpstr>OCD OBSESSIV COMPULSIVE PERSONALLITY DISORDER</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פסיכופתולוגיה </dc:title>
  <dc:creator>קורין להב</dc:creator>
  <cp:lastModifiedBy>קורין להב</cp:lastModifiedBy>
  <cp:revision>38</cp:revision>
  <cp:lastPrinted>2021-01-09T18:46:52Z</cp:lastPrinted>
  <dcterms:created xsi:type="dcterms:W3CDTF">2021-01-04T15:18:01Z</dcterms:created>
  <dcterms:modified xsi:type="dcterms:W3CDTF">2021-01-10T18:21:48Z</dcterms:modified>
</cp:coreProperties>
</file>